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332" r:id="rId1"/>
  </p:sldMasterIdLst>
  <p:notesMasterIdLst>
    <p:notesMasterId r:id="rId8"/>
  </p:notesMasterIdLst>
  <p:sldIdLst>
    <p:sldId id="256" r:id="rId2"/>
    <p:sldId id="257" r:id="rId3"/>
    <p:sldId id="258" r:id="rId4"/>
    <p:sldId id="259" r:id="rId5"/>
    <p:sldId id="264" r:id="rId6"/>
    <p:sldId id="265" r:id="rId7"/>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69CF1AB2-1976-4502-BF36-3FF5EA218861}" styleName="Estilo medio 4 - Énfasis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3C2FFA5D-87B4-456A-9821-1D502468CF0F}" styleName="Estilo temático 1 - Énfasis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Estilo temático 1 - Énfasis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8A107856-5554-42FB-B03E-39F5DBC370BA}" styleName="Estilo medio 4 - Énfasis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1350" y="4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MX"/>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05C2C1D-8473-4CCF-927C-652AA73178FE}" type="datetimeFigureOut">
              <a:rPr lang="es-MX" smtClean="0"/>
              <a:pPr/>
              <a:t>22/11/2014</a:t>
            </a:fld>
            <a:endParaRPr lang="es-MX"/>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MX"/>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MX"/>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4738EB6-7EAA-45ED-91E7-754CC5BF5136}" type="slidenum">
              <a:rPr lang="es-MX" smtClean="0"/>
              <a:pPr/>
              <a:t>‹Nº›</a:t>
            </a:fld>
            <a:endParaRPr lang="es-MX"/>
          </a:p>
        </p:txBody>
      </p:sp>
    </p:spTree>
    <p:extLst>
      <p:ext uri="{BB962C8B-B14F-4D97-AF65-F5344CB8AC3E}">
        <p14:creationId xmlns:p14="http://schemas.microsoft.com/office/powerpoint/2010/main" xmlns="" val="19585178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a:p>
        </p:txBody>
      </p:sp>
      <p:sp>
        <p:nvSpPr>
          <p:cNvPr id="4" name="3 Marcador de número de diapositiva"/>
          <p:cNvSpPr>
            <a:spLocks noGrp="1"/>
          </p:cNvSpPr>
          <p:nvPr>
            <p:ph type="sldNum" sz="quarter" idx="10"/>
          </p:nvPr>
        </p:nvSpPr>
        <p:spPr/>
        <p:txBody>
          <a:bodyPr/>
          <a:lstStyle/>
          <a:p>
            <a:fld id="{24738EB6-7EAA-45ED-91E7-754CC5BF5136}" type="slidenum">
              <a:rPr lang="es-MX" smtClean="0"/>
              <a:pPr/>
              <a:t>2</a:t>
            </a:fld>
            <a:endParaRPr lang="es-MX"/>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bg>
      <p:bgRef idx="1002">
        <a:schemeClr val="bg2"/>
      </p:bgRef>
    </p:bg>
    <p:spTree>
      <p:nvGrpSpPr>
        <p:cNvPr id="1" name=""/>
        <p:cNvGrpSpPr/>
        <p:nvPr/>
      </p:nvGrpSpPr>
      <p:grpSpPr>
        <a:xfrm>
          <a:off x="0" y="0"/>
          <a:ext cx="0" cy="0"/>
          <a:chOff x="0" y="0"/>
          <a:chExt cx="0" cy="0"/>
        </a:xfrm>
      </p:grpSpPr>
      <p:sp>
        <p:nvSpPr>
          <p:cNvPr id="9" name="8 Título"/>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s-ES" smtClean="0"/>
              <a:t>Haga clic para modificar el estilo de título del patrón</a:t>
            </a:r>
            <a:endParaRPr kumimoji="0" lang="en-US"/>
          </a:p>
        </p:txBody>
      </p:sp>
      <p:sp>
        <p:nvSpPr>
          <p:cNvPr id="17" name="16 Subtítulo"/>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30" name="29 Marcador de fecha"/>
          <p:cNvSpPr>
            <a:spLocks noGrp="1"/>
          </p:cNvSpPr>
          <p:nvPr>
            <p:ph type="dt" sz="half" idx="10"/>
          </p:nvPr>
        </p:nvSpPr>
        <p:spPr/>
        <p:txBody>
          <a:bodyPr/>
          <a:lstStyle/>
          <a:p>
            <a:fld id="{0623CA5C-0B0A-4F75-8EEA-2D652932F345}" type="datetime1">
              <a:rPr lang="es-MX" smtClean="0"/>
              <a:pPr/>
              <a:t>22/11/2014</a:t>
            </a:fld>
            <a:endParaRPr lang="es-MX"/>
          </a:p>
        </p:txBody>
      </p:sp>
      <p:sp>
        <p:nvSpPr>
          <p:cNvPr id="19" name="18 Marcador de pie de página"/>
          <p:cNvSpPr>
            <a:spLocks noGrp="1"/>
          </p:cNvSpPr>
          <p:nvPr>
            <p:ph type="ftr" sz="quarter" idx="11"/>
          </p:nvPr>
        </p:nvSpPr>
        <p:spPr/>
        <p:txBody>
          <a:bodyPr/>
          <a:lstStyle/>
          <a:p>
            <a:r>
              <a:rPr lang="es-MX" smtClean="0"/>
              <a:t>DRA. IRMA MARTINEZ VACIO Directora Financiera Regional de BPW América Latina y el Caribe de Habla Hispana  “MUJERES EMPODERADAS LIDERANDO NEGOCIOS”  </a:t>
            </a:r>
            <a:endParaRPr lang="es-MX"/>
          </a:p>
        </p:txBody>
      </p:sp>
      <p:sp>
        <p:nvSpPr>
          <p:cNvPr id="27" name="26 Marcador de número de diapositiva"/>
          <p:cNvSpPr>
            <a:spLocks noGrp="1"/>
          </p:cNvSpPr>
          <p:nvPr>
            <p:ph type="sldNum" sz="quarter" idx="12"/>
          </p:nvPr>
        </p:nvSpPr>
        <p:spPr/>
        <p:txBody>
          <a:bodyPr/>
          <a:lstStyle/>
          <a:p>
            <a:fld id="{FA8106A1-8763-4848-BB05-D929EFEE8F03}" type="slidenum">
              <a:rPr lang="es-MX" smtClean="0"/>
              <a:pPr/>
              <a:t>‹Nº›</a:t>
            </a:fld>
            <a:endParaRPr lang="es-MX"/>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006ACCAC-6484-4137-B27B-C0BE7EEF1EFB}" type="datetime1">
              <a:rPr lang="es-MX" smtClean="0"/>
              <a:pPr/>
              <a:t>22/11/2014</a:t>
            </a:fld>
            <a:endParaRPr lang="es-MX"/>
          </a:p>
        </p:txBody>
      </p:sp>
      <p:sp>
        <p:nvSpPr>
          <p:cNvPr id="5" name="4 Marcador de pie de página"/>
          <p:cNvSpPr>
            <a:spLocks noGrp="1"/>
          </p:cNvSpPr>
          <p:nvPr>
            <p:ph type="ftr" sz="quarter" idx="11"/>
          </p:nvPr>
        </p:nvSpPr>
        <p:spPr/>
        <p:txBody>
          <a:bodyPr/>
          <a:lstStyle/>
          <a:p>
            <a:r>
              <a:rPr lang="es-MX" smtClean="0"/>
              <a:t>DRA. IRMA MARTINEZ VACIO Directora Financiera Regional de BPW América Latina y el Caribe de Habla Hispana  “MUJERES EMPODERADAS LIDERANDO NEGOCIOS”  </a:t>
            </a:r>
            <a:endParaRPr lang="es-MX"/>
          </a:p>
        </p:txBody>
      </p:sp>
      <p:sp>
        <p:nvSpPr>
          <p:cNvPr id="6" name="5 Marcador de número de diapositiva"/>
          <p:cNvSpPr>
            <a:spLocks noGrp="1"/>
          </p:cNvSpPr>
          <p:nvPr>
            <p:ph type="sldNum" sz="quarter" idx="12"/>
          </p:nvPr>
        </p:nvSpPr>
        <p:spPr/>
        <p:txBody>
          <a:bodyPr/>
          <a:lstStyle/>
          <a:p>
            <a:fld id="{FA8106A1-8763-4848-BB05-D929EFEE8F03}" type="slidenum">
              <a:rPr lang="es-MX" smtClean="0"/>
              <a:pPr/>
              <a:t>‹Nº›</a:t>
            </a:fld>
            <a:endParaRPr lang="es-MX"/>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914401"/>
            <a:ext cx="2057400" cy="5211763"/>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914401"/>
            <a:ext cx="6019800" cy="5211763"/>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B809A12B-5119-455F-A347-88E441F9A655}" type="datetime1">
              <a:rPr lang="es-MX" smtClean="0"/>
              <a:pPr/>
              <a:t>22/11/2014</a:t>
            </a:fld>
            <a:endParaRPr lang="es-MX"/>
          </a:p>
        </p:txBody>
      </p:sp>
      <p:sp>
        <p:nvSpPr>
          <p:cNvPr id="5" name="4 Marcador de pie de página"/>
          <p:cNvSpPr>
            <a:spLocks noGrp="1"/>
          </p:cNvSpPr>
          <p:nvPr>
            <p:ph type="ftr" sz="quarter" idx="11"/>
          </p:nvPr>
        </p:nvSpPr>
        <p:spPr/>
        <p:txBody>
          <a:bodyPr/>
          <a:lstStyle/>
          <a:p>
            <a:r>
              <a:rPr lang="es-MX" smtClean="0"/>
              <a:t>DRA. IRMA MARTINEZ VACIO Directora Financiera Regional de BPW América Latina y el Caribe de Habla Hispana  “MUJERES EMPODERADAS LIDERANDO NEGOCIOS”  </a:t>
            </a:r>
            <a:endParaRPr lang="es-MX"/>
          </a:p>
        </p:txBody>
      </p:sp>
      <p:sp>
        <p:nvSpPr>
          <p:cNvPr id="6" name="5 Marcador de número de diapositiva"/>
          <p:cNvSpPr>
            <a:spLocks noGrp="1"/>
          </p:cNvSpPr>
          <p:nvPr>
            <p:ph type="sldNum" sz="quarter" idx="12"/>
          </p:nvPr>
        </p:nvSpPr>
        <p:spPr/>
        <p:txBody>
          <a:bodyPr/>
          <a:lstStyle/>
          <a:p>
            <a:fld id="{FA8106A1-8763-4848-BB05-D929EFEE8F03}" type="slidenum">
              <a:rPr lang="es-MX" smtClean="0"/>
              <a:pPr/>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7F975C1B-7EC2-41AC-98B0-9A54EC6C41EF}" type="datetime1">
              <a:rPr lang="es-MX" smtClean="0"/>
              <a:pPr/>
              <a:t>22/11/2014</a:t>
            </a:fld>
            <a:endParaRPr lang="es-MX"/>
          </a:p>
        </p:txBody>
      </p:sp>
      <p:sp>
        <p:nvSpPr>
          <p:cNvPr id="5" name="4 Marcador de pie de página"/>
          <p:cNvSpPr>
            <a:spLocks noGrp="1"/>
          </p:cNvSpPr>
          <p:nvPr>
            <p:ph type="ftr" sz="quarter" idx="11"/>
          </p:nvPr>
        </p:nvSpPr>
        <p:spPr/>
        <p:txBody>
          <a:bodyPr/>
          <a:lstStyle/>
          <a:p>
            <a:r>
              <a:rPr lang="es-MX" smtClean="0"/>
              <a:t>DRA. IRMA MARTINEZ VACIO Directora Financiera Regional de BPW América Latina y el Caribe de Habla Hispana  “MUJERES EMPODERADAS LIDERANDO NEGOCIOS”  </a:t>
            </a:r>
            <a:endParaRPr lang="es-MX"/>
          </a:p>
        </p:txBody>
      </p:sp>
      <p:sp>
        <p:nvSpPr>
          <p:cNvPr id="6" name="5 Marcador de número de diapositiva"/>
          <p:cNvSpPr>
            <a:spLocks noGrp="1"/>
          </p:cNvSpPr>
          <p:nvPr>
            <p:ph type="sldNum" sz="quarter" idx="12"/>
          </p:nvPr>
        </p:nvSpPr>
        <p:spPr/>
        <p:txBody>
          <a:bodyPr/>
          <a:lstStyle/>
          <a:p>
            <a:fld id="{FA8106A1-8763-4848-BB05-D929EFEE8F03}" type="slidenum">
              <a:rPr lang="es-MX" smtClean="0"/>
              <a:pPr/>
              <a:t>‹Nº›</a:t>
            </a:fld>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Ref idx="1002">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p>
            <a:fld id="{F1BD5999-C7BF-49FA-8A72-F4435C63A51C}" type="datetime1">
              <a:rPr lang="es-MX" smtClean="0"/>
              <a:pPr/>
              <a:t>22/11/2014</a:t>
            </a:fld>
            <a:endParaRPr lang="es-MX"/>
          </a:p>
        </p:txBody>
      </p:sp>
      <p:sp>
        <p:nvSpPr>
          <p:cNvPr id="5" name="4 Marcador de pie de página"/>
          <p:cNvSpPr>
            <a:spLocks noGrp="1"/>
          </p:cNvSpPr>
          <p:nvPr>
            <p:ph type="ftr" sz="quarter" idx="11"/>
          </p:nvPr>
        </p:nvSpPr>
        <p:spPr/>
        <p:txBody>
          <a:bodyPr/>
          <a:lstStyle/>
          <a:p>
            <a:r>
              <a:rPr lang="es-MX" smtClean="0"/>
              <a:t>DRA. IRMA MARTINEZ VACIO Directora Financiera Regional de BPW América Latina y el Caribe de Habla Hispana  “MUJERES EMPODERADAS LIDERANDO NEGOCIOS”  </a:t>
            </a:r>
            <a:endParaRPr lang="es-MX"/>
          </a:p>
        </p:txBody>
      </p:sp>
      <p:sp>
        <p:nvSpPr>
          <p:cNvPr id="6" name="5 Marcador de número de diapositiva"/>
          <p:cNvSpPr>
            <a:spLocks noGrp="1"/>
          </p:cNvSpPr>
          <p:nvPr>
            <p:ph type="sldNum" sz="quarter" idx="12"/>
          </p:nvPr>
        </p:nvSpPr>
        <p:spPr/>
        <p:txBody>
          <a:bodyPr/>
          <a:lstStyle/>
          <a:p>
            <a:fld id="{FA8106A1-8763-4848-BB05-D929EFEE8F03}" type="slidenum">
              <a:rPr lang="es-MX" smtClean="0"/>
              <a:pPr/>
              <a:t>‹Nº›</a:t>
            </a:fld>
            <a:endParaRPr lang="es-MX"/>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229600" cy="1143000"/>
          </a:xfrm>
        </p:spPr>
        <p:txBody>
          <a:bodyPr/>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D65F7555-07D1-495B-9684-93E74C2EF82C}" type="datetime1">
              <a:rPr lang="es-MX" smtClean="0"/>
              <a:pPr/>
              <a:t>22/11/2014</a:t>
            </a:fld>
            <a:endParaRPr lang="es-MX"/>
          </a:p>
        </p:txBody>
      </p:sp>
      <p:sp>
        <p:nvSpPr>
          <p:cNvPr id="6" name="5 Marcador de pie de página"/>
          <p:cNvSpPr>
            <a:spLocks noGrp="1"/>
          </p:cNvSpPr>
          <p:nvPr>
            <p:ph type="ftr" sz="quarter" idx="11"/>
          </p:nvPr>
        </p:nvSpPr>
        <p:spPr/>
        <p:txBody>
          <a:bodyPr/>
          <a:lstStyle/>
          <a:p>
            <a:r>
              <a:rPr lang="es-MX" smtClean="0"/>
              <a:t>DRA. IRMA MARTINEZ VACIO Directora Financiera Regional de BPW América Latina y el Caribe de Habla Hispana  “MUJERES EMPODERADAS LIDERANDO NEGOCIOS”  </a:t>
            </a:r>
            <a:endParaRPr lang="es-MX"/>
          </a:p>
        </p:txBody>
      </p:sp>
      <p:sp>
        <p:nvSpPr>
          <p:cNvPr id="7" name="6 Marcador de número de diapositiva"/>
          <p:cNvSpPr>
            <a:spLocks noGrp="1"/>
          </p:cNvSpPr>
          <p:nvPr>
            <p:ph type="sldNum" sz="quarter" idx="12"/>
          </p:nvPr>
        </p:nvSpPr>
        <p:spPr/>
        <p:txBody>
          <a:bodyPr/>
          <a:lstStyle/>
          <a:p>
            <a:fld id="{FA8106A1-8763-4848-BB05-D929EFEE8F03}" type="slidenum">
              <a:rPr lang="es-MX" smtClean="0"/>
              <a:pPr/>
              <a:t>‹Nº›</a:t>
            </a:fld>
            <a:endParaRPr lang="es-MX"/>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229600" cy="1143000"/>
          </a:xfrm>
        </p:spPr>
        <p:txBody>
          <a:bodyPr tIns="45720" anchor="b"/>
          <a:lstStyle>
            <a:lvl1pPr>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p>
            <a:fld id="{E550B7B4-8210-4283-9AE3-C4C777D0E489}" type="datetime1">
              <a:rPr lang="es-MX" smtClean="0"/>
              <a:pPr/>
              <a:t>22/11/2014</a:t>
            </a:fld>
            <a:endParaRPr lang="es-MX"/>
          </a:p>
        </p:txBody>
      </p:sp>
      <p:sp>
        <p:nvSpPr>
          <p:cNvPr id="8" name="7 Marcador de pie de página"/>
          <p:cNvSpPr>
            <a:spLocks noGrp="1"/>
          </p:cNvSpPr>
          <p:nvPr>
            <p:ph type="ftr" sz="quarter" idx="11"/>
          </p:nvPr>
        </p:nvSpPr>
        <p:spPr/>
        <p:txBody>
          <a:bodyPr/>
          <a:lstStyle/>
          <a:p>
            <a:r>
              <a:rPr lang="es-MX" smtClean="0"/>
              <a:t>DRA. IRMA MARTINEZ VACIO Directora Financiera Regional de BPW América Latina y el Caribe de Habla Hispana  “MUJERES EMPODERADAS LIDERANDO NEGOCIOS”  </a:t>
            </a:r>
            <a:endParaRPr lang="es-MX"/>
          </a:p>
        </p:txBody>
      </p:sp>
      <p:sp>
        <p:nvSpPr>
          <p:cNvPr id="9" name="8 Marcador de número de diapositiva"/>
          <p:cNvSpPr>
            <a:spLocks noGrp="1"/>
          </p:cNvSpPr>
          <p:nvPr>
            <p:ph type="sldNum" sz="quarter" idx="12"/>
          </p:nvPr>
        </p:nvSpPr>
        <p:spPr/>
        <p:txBody>
          <a:bodyPr/>
          <a:lstStyle/>
          <a:p>
            <a:fld id="{FA8106A1-8763-4848-BB05-D929EFEE8F03}" type="slidenum">
              <a:rPr lang="es-MX" smtClean="0"/>
              <a:pPr/>
              <a:t>‹Nº›</a:t>
            </a:fld>
            <a:endParaRPr lang="es-MX"/>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p>
            <a:fld id="{DFC450EE-0955-47E5-B73C-DE87D6A07F39}" type="datetime1">
              <a:rPr lang="es-MX" smtClean="0"/>
              <a:pPr/>
              <a:t>22/11/2014</a:t>
            </a:fld>
            <a:endParaRPr lang="es-MX"/>
          </a:p>
        </p:txBody>
      </p:sp>
      <p:sp>
        <p:nvSpPr>
          <p:cNvPr id="4" name="3 Marcador de pie de página"/>
          <p:cNvSpPr>
            <a:spLocks noGrp="1"/>
          </p:cNvSpPr>
          <p:nvPr>
            <p:ph type="ftr" sz="quarter" idx="11"/>
          </p:nvPr>
        </p:nvSpPr>
        <p:spPr/>
        <p:txBody>
          <a:bodyPr/>
          <a:lstStyle/>
          <a:p>
            <a:r>
              <a:rPr lang="es-MX" smtClean="0"/>
              <a:t>DRA. IRMA MARTINEZ VACIO Directora Financiera Regional de BPW América Latina y el Caribe de Habla Hispana  “MUJERES EMPODERADAS LIDERANDO NEGOCIOS”  </a:t>
            </a:r>
            <a:endParaRPr lang="es-MX"/>
          </a:p>
        </p:txBody>
      </p:sp>
      <p:sp>
        <p:nvSpPr>
          <p:cNvPr id="5" name="4 Marcador de número de diapositiva"/>
          <p:cNvSpPr>
            <a:spLocks noGrp="1"/>
          </p:cNvSpPr>
          <p:nvPr>
            <p:ph type="sldNum" sz="quarter" idx="12"/>
          </p:nvPr>
        </p:nvSpPr>
        <p:spPr/>
        <p:txBody>
          <a:bodyPr/>
          <a:lstStyle/>
          <a:p>
            <a:fld id="{FA8106A1-8763-4848-BB05-D929EFEE8F03}" type="slidenum">
              <a:rPr lang="es-MX" smtClean="0"/>
              <a:pPr/>
              <a:t>‹Nº›</a:t>
            </a:fld>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898D7881-7CB3-4BE1-A315-E8AC2C6385F0}" type="datetime1">
              <a:rPr lang="es-MX" smtClean="0"/>
              <a:pPr/>
              <a:t>22/11/2014</a:t>
            </a:fld>
            <a:endParaRPr lang="es-MX"/>
          </a:p>
        </p:txBody>
      </p:sp>
      <p:sp>
        <p:nvSpPr>
          <p:cNvPr id="3" name="2 Marcador de pie de página"/>
          <p:cNvSpPr>
            <a:spLocks noGrp="1"/>
          </p:cNvSpPr>
          <p:nvPr>
            <p:ph type="ftr" sz="quarter" idx="11"/>
          </p:nvPr>
        </p:nvSpPr>
        <p:spPr/>
        <p:txBody>
          <a:bodyPr/>
          <a:lstStyle/>
          <a:p>
            <a:r>
              <a:rPr lang="es-MX" smtClean="0"/>
              <a:t>DRA. IRMA MARTINEZ VACIO Directora Financiera Regional de BPW América Latina y el Caribe de Habla Hispana  “MUJERES EMPODERADAS LIDERANDO NEGOCIOS”  </a:t>
            </a:r>
            <a:endParaRPr lang="es-MX"/>
          </a:p>
        </p:txBody>
      </p:sp>
      <p:sp>
        <p:nvSpPr>
          <p:cNvPr id="4" name="3 Marcador de número de diapositiva"/>
          <p:cNvSpPr>
            <a:spLocks noGrp="1"/>
          </p:cNvSpPr>
          <p:nvPr>
            <p:ph type="sldNum" sz="quarter" idx="12"/>
          </p:nvPr>
        </p:nvSpPr>
        <p:spPr/>
        <p:txBody>
          <a:bodyPr/>
          <a:lstStyle/>
          <a:p>
            <a:fld id="{FA8106A1-8763-4848-BB05-D929EFEE8F03}" type="slidenum">
              <a:rPr lang="es-MX" smtClean="0"/>
              <a:pPr/>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7C0971B9-5354-4930-9ABC-54469DA49E40}" type="datetime1">
              <a:rPr lang="es-MX" smtClean="0"/>
              <a:pPr/>
              <a:t>22/11/2014</a:t>
            </a:fld>
            <a:endParaRPr lang="es-MX"/>
          </a:p>
        </p:txBody>
      </p:sp>
      <p:sp>
        <p:nvSpPr>
          <p:cNvPr id="6" name="5 Marcador de pie de página"/>
          <p:cNvSpPr>
            <a:spLocks noGrp="1"/>
          </p:cNvSpPr>
          <p:nvPr>
            <p:ph type="ftr" sz="quarter" idx="11"/>
          </p:nvPr>
        </p:nvSpPr>
        <p:spPr/>
        <p:txBody>
          <a:bodyPr/>
          <a:lstStyle/>
          <a:p>
            <a:r>
              <a:rPr lang="es-MX" smtClean="0"/>
              <a:t>DRA. IRMA MARTINEZ VACIO Directora Financiera Regional de BPW América Latina y el Caribe de Habla Hispana  “MUJERES EMPODERADAS LIDERANDO NEGOCIOS”  </a:t>
            </a:r>
            <a:endParaRPr lang="es-MX"/>
          </a:p>
        </p:txBody>
      </p:sp>
      <p:sp>
        <p:nvSpPr>
          <p:cNvPr id="7" name="6 Marcador de número de diapositiva"/>
          <p:cNvSpPr>
            <a:spLocks noGrp="1"/>
          </p:cNvSpPr>
          <p:nvPr>
            <p:ph type="sldNum" sz="quarter" idx="12"/>
          </p:nvPr>
        </p:nvSpPr>
        <p:spPr/>
        <p:txBody>
          <a:bodyPr/>
          <a:lstStyle/>
          <a:p>
            <a:fld id="{FA8106A1-8763-4848-BB05-D929EFEE8F03}" type="slidenum">
              <a:rPr lang="es-MX" smtClean="0"/>
              <a:pPr/>
              <a:t>‹Nº›</a:t>
            </a:fld>
            <a:endParaRPr lang="es-MX"/>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9" name="8 Recortar y redondear rectángulo de esquina sencilla"/>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Triángulo rectángulo"/>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Título"/>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s-ES" smtClean="0"/>
              <a:t>Haga clic para modificar el estilo de título del patrón</a:t>
            </a:r>
            <a:endParaRPr kumimoji="0" lang="en-US"/>
          </a:p>
        </p:txBody>
      </p:sp>
      <p:sp>
        <p:nvSpPr>
          <p:cNvPr id="4" name="3 Marcador de texto"/>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5" name="4 Marcador de fecha"/>
          <p:cNvSpPr>
            <a:spLocks noGrp="1"/>
          </p:cNvSpPr>
          <p:nvPr>
            <p:ph type="dt" sz="half" idx="10"/>
          </p:nvPr>
        </p:nvSpPr>
        <p:spPr/>
        <p:txBody>
          <a:bodyPr/>
          <a:lstStyle/>
          <a:p>
            <a:fld id="{2348D56A-71FD-4749-BC32-FFE9213273DF}" type="datetime1">
              <a:rPr lang="es-MX" smtClean="0"/>
              <a:pPr/>
              <a:t>22/11/2014</a:t>
            </a:fld>
            <a:endParaRPr lang="es-MX"/>
          </a:p>
        </p:txBody>
      </p:sp>
      <p:sp>
        <p:nvSpPr>
          <p:cNvPr id="6" name="5 Marcador de pie de página"/>
          <p:cNvSpPr>
            <a:spLocks noGrp="1"/>
          </p:cNvSpPr>
          <p:nvPr>
            <p:ph type="ftr" sz="quarter" idx="11"/>
          </p:nvPr>
        </p:nvSpPr>
        <p:spPr/>
        <p:txBody>
          <a:bodyPr/>
          <a:lstStyle/>
          <a:p>
            <a:r>
              <a:rPr lang="es-MX" smtClean="0"/>
              <a:t>DRA. IRMA MARTINEZ VACIO Directora Financiera Regional de BPW América Latina y el Caribe de Habla Hispana  “MUJERES EMPODERADAS LIDERANDO NEGOCIOS”  </a:t>
            </a:r>
            <a:endParaRPr lang="es-MX"/>
          </a:p>
        </p:txBody>
      </p:sp>
      <p:sp>
        <p:nvSpPr>
          <p:cNvPr id="7" name="6 Marcador de número de diapositiva"/>
          <p:cNvSpPr>
            <a:spLocks noGrp="1"/>
          </p:cNvSpPr>
          <p:nvPr>
            <p:ph type="sldNum" sz="quarter" idx="12"/>
          </p:nvPr>
        </p:nvSpPr>
        <p:spPr>
          <a:xfrm>
            <a:off x="8077200" y="6356350"/>
            <a:ext cx="609600" cy="365125"/>
          </a:xfrm>
        </p:spPr>
        <p:txBody>
          <a:bodyPr/>
          <a:lstStyle/>
          <a:p>
            <a:fld id="{FA8106A1-8763-4848-BB05-D929EFEE8F03}" type="slidenum">
              <a:rPr lang="es-MX" smtClean="0"/>
              <a:pPr/>
              <a:t>‹Nº›</a:t>
            </a:fld>
            <a:endParaRPr lang="es-MX"/>
          </a:p>
        </p:txBody>
      </p:sp>
      <p:sp>
        <p:nvSpPr>
          <p:cNvPr id="3" name="2 Marcador de posición de imagen"/>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s-ES" smtClean="0"/>
              <a:t>Haga clic en el icono para agregar una imagen</a:t>
            </a:r>
            <a:endParaRPr kumimoji="0" lang="en-US" dirty="0"/>
          </a:p>
        </p:txBody>
      </p:sp>
      <p:sp>
        <p:nvSpPr>
          <p:cNvPr id="10" name="9 Forma libre"/>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Forma libre"/>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Forma libre"/>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Forma libre"/>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Marcador de título"/>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s-ES" smtClean="0"/>
              <a:t>Haga clic para modificar el estilo de título del patrón</a:t>
            </a:r>
            <a:endParaRPr kumimoji="0" lang="en-US"/>
          </a:p>
        </p:txBody>
      </p:sp>
      <p:sp>
        <p:nvSpPr>
          <p:cNvPr id="30" name="29 Marcador de texto"/>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0" name="9 Marcador de fecha"/>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57218F0-F371-4F73-AA2B-F631CE7D51FE}" type="datetime1">
              <a:rPr lang="es-MX" smtClean="0"/>
              <a:pPr/>
              <a:t>22/11/2014</a:t>
            </a:fld>
            <a:endParaRPr lang="es-MX"/>
          </a:p>
        </p:txBody>
      </p:sp>
      <p:sp>
        <p:nvSpPr>
          <p:cNvPr id="22" name="21 Marcador de pie de página"/>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r>
              <a:rPr lang="es-MX" smtClean="0"/>
              <a:t>DRA. IRMA MARTINEZ VACIO Directora Financiera Regional de BPW América Latina y el Caribe de Habla Hispana  “MUJERES EMPODERADAS LIDERANDO NEGOCIOS”  </a:t>
            </a:r>
            <a:endParaRPr lang="es-MX"/>
          </a:p>
        </p:txBody>
      </p:sp>
      <p:sp>
        <p:nvSpPr>
          <p:cNvPr id="18" name="17 Marcador de número de diapositiva"/>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FA8106A1-8763-4848-BB05-D929EFEE8F03}" type="slidenum">
              <a:rPr lang="es-MX" smtClean="0"/>
              <a:pPr/>
              <a:t>‹Nº›</a:t>
            </a:fld>
            <a:endParaRPr lang="es-MX"/>
          </a:p>
        </p:txBody>
      </p:sp>
      <p:grpSp>
        <p:nvGrpSpPr>
          <p:cNvPr id="2" name="1 Grupo"/>
          <p:cNvGrpSpPr/>
          <p:nvPr/>
        </p:nvGrpSpPr>
        <p:grpSpPr>
          <a:xfrm>
            <a:off x="-19017" y="202408"/>
            <a:ext cx="9180548" cy="649224"/>
            <a:chOff x="-19045" y="216550"/>
            <a:chExt cx="9180548" cy="649224"/>
          </a:xfrm>
        </p:grpSpPr>
        <p:sp>
          <p:nvSpPr>
            <p:cNvPr id="12" name="11 Forma libre"/>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Forma libre"/>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4333" r:id="rId1"/>
    <p:sldLayoutId id="2147484334" r:id="rId2"/>
    <p:sldLayoutId id="2147484335" r:id="rId3"/>
    <p:sldLayoutId id="2147484336" r:id="rId4"/>
    <p:sldLayoutId id="2147484337" r:id="rId5"/>
    <p:sldLayoutId id="2147484338" r:id="rId6"/>
    <p:sldLayoutId id="2147484339" r:id="rId7"/>
    <p:sldLayoutId id="2147484340" r:id="rId8"/>
    <p:sldLayoutId id="2147484341" r:id="rId9"/>
    <p:sldLayoutId id="2147484342" r:id="rId10"/>
    <p:sldLayoutId id="2147484343" r:id="rId11"/>
  </p:sldLayoutIdLst>
  <p:hf sldNum="0" hd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533400" y="1988840"/>
            <a:ext cx="7851648" cy="1656184"/>
          </a:xfrm>
        </p:spPr>
        <p:txBody>
          <a:bodyPr>
            <a:normAutofit fontScale="90000"/>
          </a:bodyPr>
          <a:lstStyle/>
          <a:p>
            <a:pPr algn="ctr"/>
            <a:r>
              <a:rPr lang="es-MX" sz="3600" dirty="0" smtClean="0"/>
              <a:t/>
            </a:r>
            <a:br>
              <a:rPr lang="es-MX" sz="3600" dirty="0" smtClean="0"/>
            </a:br>
            <a:r>
              <a:rPr lang="es-MX" sz="3600" dirty="0" smtClean="0"/>
              <a:t/>
            </a:r>
            <a:br>
              <a:rPr lang="es-MX" sz="3600" dirty="0" smtClean="0"/>
            </a:br>
            <a:r>
              <a:rPr lang="es-MX" sz="3600" dirty="0" smtClean="0"/>
              <a:t/>
            </a:r>
            <a:br>
              <a:rPr lang="es-MX" sz="3600" dirty="0" smtClean="0"/>
            </a:br>
            <a:r>
              <a:rPr lang="es-MX" sz="4000" dirty="0" smtClean="0"/>
              <a:t>FEDERACION ECUATORIANA DE MUJERES DE NEGOCIOS Y PROFESIONALES – BPW ECUADOR</a:t>
            </a:r>
            <a:endParaRPr lang="es-MX" sz="4000" dirty="0"/>
          </a:p>
        </p:txBody>
      </p:sp>
      <p:sp>
        <p:nvSpPr>
          <p:cNvPr id="5" name="3 Marcador de pie de página"/>
          <p:cNvSpPr>
            <a:spLocks noGrp="1"/>
          </p:cNvSpPr>
          <p:nvPr>
            <p:ph type="subTitle" idx="1"/>
          </p:nvPr>
        </p:nvSpPr>
        <p:spPr>
          <a:xfrm>
            <a:off x="533400" y="3429000"/>
            <a:ext cx="7896252" cy="2376264"/>
          </a:xfrm>
        </p:spPr>
        <p:txBody>
          <a:bodyPr>
            <a:normAutofit fontScale="92500" lnSpcReduction="10000"/>
          </a:bodyPr>
          <a:lstStyle/>
          <a:p>
            <a:pPr>
              <a:lnSpc>
                <a:spcPct val="150000"/>
              </a:lnSpc>
            </a:pPr>
            <a:endParaRPr lang="es-MX" b="1" dirty="0" smtClean="0">
              <a:latin typeface="Times New Roman" pitchFamily="18" charset="0"/>
              <a:cs typeface="Times New Roman" pitchFamily="18" charset="0"/>
            </a:endParaRPr>
          </a:p>
          <a:p>
            <a:pPr>
              <a:lnSpc>
                <a:spcPct val="150000"/>
              </a:lnSpc>
            </a:pPr>
            <a:endParaRPr lang="es-MX" dirty="0">
              <a:latin typeface="Times New Roman" pitchFamily="18" charset="0"/>
              <a:cs typeface="Times New Roman" pitchFamily="18" charset="0"/>
            </a:endParaRPr>
          </a:p>
          <a:p>
            <a:pPr>
              <a:lnSpc>
                <a:spcPct val="150000"/>
              </a:lnSpc>
            </a:pPr>
            <a:r>
              <a:rPr lang="es-ES" b="1" dirty="0">
                <a:latin typeface="Times New Roman" pitchFamily="18" charset="0"/>
                <a:cs typeface="Times New Roman" pitchFamily="18" charset="0"/>
              </a:rPr>
              <a:t>“MUJERES EMPODERADAS LIDERANDO NEGOCIOS”</a:t>
            </a:r>
            <a:endParaRPr lang="es-MX" dirty="0">
              <a:latin typeface="Times New Roman" pitchFamily="18" charset="0"/>
              <a:cs typeface="Times New Roman" pitchFamily="18" charset="0"/>
            </a:endParaRPr>
          </a:p>
          <a:p>
            <a:endParaRPr lang="es-MX" dirty="0" smtClean="0"/>
          </a:p>
          <a:p>
            <a:endParaRPr lang="es-MX" dirty="0"/>
          </a:p>
        </p:txBody>
      </p:sp>
      <p:sp>
        <p:nvSpPr>
          <p:cNvPr id="4" name="3 Marcador de pie de página"/>
          <p:cNvSpPr>
            <a:spLocks noGrp="1"/>
          </p:cNvSpPr>
          <p:nvPr>
            <p:ph type="ftr" sz="quarter" idx="11"/>
          </p:nvPr>
        </p:nvSpPr>
        <p:spPr>
          <a:xfrm>
            <a:off x="2667000" y="5877272"/>
            <a:ext cx="5721424" cy="844203"/>
          </a:xfrm>
        </p:spPr>
        <p:txBody>
          <a:bodyPr/>
          <a:lstStyle/>
          <a:p>
            <a:pPr algn="r"/>
            <a:r>
              <a:rPr lang="es-MX" sz="1600" dirty="0" smtClean="0"/>
              <a:t>d</a:t>
            </a:r>
            <a:r>
              <a:rPr lang="es-MX" sz="1800" dirty="0" smtClean="0">
                <a:latin typeface="Arial" pitchFamily="34" charset="0"/>
                <a:cs typeface="Arial" pitchFamily="34" charset="0"/>
              </a:rPr>
              <a:t>otanezp@yahoo.com</a:t>
            </a:r>
            <a:endParaRPr lang="es-MX" sz="1800" dirty="0">
              <a:latin typeface="Arial" pitchFamily="34" charset="0"/>
              <a:cs typeface="Arial" pitchFamily="34" charset="0"/>
            </a:endParaRPr>
          </a:p>
        </p:txBody>
      </p:sp>
      <p:pic>
        <p:nvPicPr>
          <p:cNvPr id="7" name="6 Imagen"/>
          <p:cNvPicPr/>
          <p:nvPr/>
        </p:nvPicPr>
        <p:blipFill>
          <a:blip r:embed="rId2" cstate="print"/>
          <a:srcRect l="30508" t="47714" r="56891" b="39895"/>
          <a:stretch>
            <a:fillRect/>
          </a:stretch>
        </p:blipFill>
        <p:spPr bwMode="auto">
          <a:xfrm>
            <a:off x="1" y="0"/>
            <a:ext cx="3635895" cy="1628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57158" y="428604"/>
            <a:ext cx="6186502" cy="1143000"/>
          </a:xfrm>
        </p:spPr>
        <p:txBody>
          <a:bodyPr>
            <a:normAutofit fontScale="90000"/>
          </a:bodyPr>
          <a:lstStyle/>
          <a:p>
            <a:pPr algn="ctr"/>
            <a:r>
              <a:rPr lang="es-ES" b="1" dirty="0"/>
              <a:t>PAÍSES  AFILIADOS DE AMÉRICA </a:t>
            </a:r>
            <a:r>
              <a:rPr lang="es-ES" b="1" dirty="0" smtClean="0"/>
              <a:t>LATINA</a:t>
            </a:r>
            <a:endParaRPr lang="es-MX" dirty="0"/>
          </a:p>
        </p:txBody>
      </p:sp>
      <p:sp>
        <p:nvSpPr>
          <p:cNvPr id="3" name="2 Marcador de contenido"/>
          <p:cNvSpPr>
            <a:spLocks noGrp="1"/>
          </p:cNvSpPr>
          <p:nvPr>
            <p:ph idx="1"/>
          </p:nvPr>
        </p:nvSpPr>
        <p:spPr>
          <a:xfrm>
            <a:off x="457200" y="1935480"/>
            <a:ext cx="8229600" cy="4065288"/>
          </a:xfrm>
        </p:spPr>
        <p:txBody>
          <a:bodyPr>
            <a:normAutofit lnSpcReduction="10000"/>
          </a:bodyPr>
          <a:lstStyle/>
          <a:p>
            <a:pPr lvl="0"/>
            <a:r>
              <a:rPr lang="es-ES" b="1" dirty="0"/>
              <a:t>ARGENTINA</a:t>
            </a:r>
            <a:endParaRPr lang="es-MX" dirty="0"/>
          </a:p>
          <a:p>
            <a:pPr lvl="0"/>
            <a:r>
              <a:rPr lang="es-ES" b="1" dirty="0"/>
              <a:t>BOLIVIA </a:t>
            </a:r>
            <a:endParaRPr lang="es-MX" dirty="0"/>
          </a:p>
          <a:p>
            <a:pPr lvl="0"/>
            <a:r>
              <a:rPr lang="es-ES" b="1" dirty="0"/>
              <a:t>BRASIL</a:t>
            </a:r>
            <a:endParaRPr lang="es-MX" dirty="0"/>
          </a:p>
          <a:p>
            <a:pPr lvl="0"/>
            <a:r>
              <a:rPr lang="es-ES" b="1" dirty="0"/>
              <a:t>COSTA RICA</a:t>
            </a:r>
            <a:endParaRPr lang="es-MX" dirty="0"/>
          </a:p>
          <a:p>
            <a:pPr lvl="0"/>
            <a:r>
              <a:rPr lang="es-ES" b="1" dirty="0"/>
              <a:t>CHILE</a:t>
            </a:r>
            <a:endParaRPr lang="es-MX" dirty="0"/>
          </a:p>
          <a:p>
            <a:pPr lvl="0"/>
            <a:r>
              <a:rPr lang="es-ES" b="1" dirty="0"/>
              <a:t>ECUADOR</a:t>
            </a:r>
            <a:endParaRPr lang="es-MX" dirty="0"/>
          </a:p>
          <a:p>
            <a:pPr lvl="0"/>
            <a:r>
              <a:rPr lang="es-ES" b="1" dirty="0"/>
              <a:t>MÉXICO</a:t>
            </a:r>
            <a:endParaRPr lang="es-MX" dirty="0"/>
          </a:p>
          <a:p>
            <a:pPr lvl="0"/>
            <a:r>
              <a:rPr lang="es-ES" b="1" dirty="0"/>
              <a:t>PANAMÁ  </a:t>
            </a:r>
            <a:endParaRPr lang="es-MX" dirty="0"/>
          </a:p>
          <a:p>
            <a:pPr lvl="0"/>
            <a:r>
              <a:rPr lang="es-ES" b="1" dirty="0"/>
              <a:t>PANAMÁ EL BOSQUE  </a:t>
            </a:r>
            <a:endParaRPr lang="es-MX" dirty="0"/>
          </a:p>
        </p:txBody>
      </p:sp>
      <p:sp>
        <p:nvSpPr>
          <p:cNvPr id="4" name="3 Marcador de pie de página"/>
          <p:cNvSpPr>
            <a:spLocks noGrp="1"/>
          </p:cNvSpPr>
          <p:nvPr>
            <p:ph type="ftr" sz="quarter" idx="11"/>
          </p:nvPr>
        </p:nvSpPr>
        <p:spPr>
          <a:xfrm>
            <a:off x="1071538" y="6237313"/>
            <a:ext cx="7358114" cy="620687"/>
          </a:xfrm>
        </p:spPr>
        <p:txBody>
          <a:bodyPr/>
          <a:lstStyle/>
          <a:p>
            <a:pPr algn="ctr"/>
            <a:r>
              <a:rPr lang="es-ES" sz="1100" dirty="0" smtClean="0">
                <a:latin typeface="Times New Roman" pitchFamily="18" charset="0"/>
                <a:cs typeface="Times New Roman" pitchFamily="18" charset="0"/>
              </a:rPr>
              <a:t>“MUJERES EMPODERADAS LIDERANDO NEGOCIOS”</a:t>
            </a:r>
            <a:endParaRPr lang="es-MX" sz="1100" dirty="0" smtClean="0">
              <a:latin typeface="Times New Roman" pitchFamily="18" charset="0"/>
              <a:cs typeface="Times New Roman" pitchFamily="18" charset="0"/>
            </a:endParaRPr>
          </a:p>
          <a:p>
            <a:endParaRPr lang="es-MX" dirty="0"/>
          </a:p>
        </p:txBody>
      </p:sp>
      <p:pic>
        <p:nvPicPr>
          <p:cNvPr id="6" name="5 Imagen"/>
          <p:cNvPicPr/>
          <p:nvPr/>
        </p:nvPicPr>
        <p:blipFill>
          <a:blip r:embed="rId3" cstate="print"/>
          <a:srcRect l="30508" t="47714" r="56891" b="39895"/>
          <a:stretch>
            <a:fillRect/>
          </a:stretch>
        </p:blipFill>
        <p:spPr bwMode="auto">
          <a:xfrm>
            <a:off x="6228184" y="0"/>
            <a:ext cx="2880320" cy="1628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6400816" cy="1143000"/>
          </a:xfrm>
        </p:spPr>
        <p:txBody>
          <a:bodyPr>
            <a:normAutofit fontScale="90000"/>
          </a:bodyPr>
          <a:lstStyle/>
          <a:p>
            <a:pPr algn="ctr"/>
            <a:r>
              <a:rPr lang="es-ES" b="1" dirty="0"/>
              <a:t> </a:t>
            </a:r>
            <a:r>
              <a:rPr lang="es-ES" b="1" dirty="0" smtClean="0"/>
              <a:t>FEDERACIONES </a:t>
            </a:r>
            <a:r>
              <a:rPr lang="es-ES" b="1" dirty="0"/>
              <a:t>Y CLUBES  </a:t>
            </a:r>
            <a:r>
              <a:rPr lang="es-ES" b="1" dirty="0" smtClean="0"/>
              <a:t>AFILIADOS</a:t>
            </a:r>
            <a:endParaRPr lang="es-MX" dirty="0"/>
          </a:p>
        </p:txBody>
      </p:sp>
      <p:sp>
        <p:nvSpPr>
          <p:cNvPr id="3" name="2 Marcador de contenido"/>
          <p:cNvSpPr>
            <a:spLocks noGrp="1"/>
          </p:cNvSpPr>
          <p:nvPr>
            <p:ph idx="1"/>
          </p:nvPr>
        </p:nvSpPr>
        <p:spPr>
          <a:xfrm>
            <a:off x="428596" y="1857364"/>
            <a:ext cx="8229600" cy="4097335"/>
          </a:xfrm>
        </p:spPr>
        <p:txBody>
          <a:bodyPr/>
          <a:lstStyle/>
          <a:p>
            <a:r>
              <a:rPr lang="en-GB" b="1" dirty="0"/>
              <a:t>AÑO 2013</a:t>
            </a:r>
            <a:endParaRPr lang="es-MX" dirty="0"/>
          </a:p>
          <a:p>
            <a:endParaRPr lang="es-MX" dirty="0" smtClean="0"/>
          </a:p>
          <a:p>
            <a:endParaRPr lang="es-MX" dirty="0"/>
          </a:p>
          <a:p>
            <a:endParaRPr lang="es-MX" dirty="0" smtClean="0"/>
          </a:p>
          <a:p>
            <a:endParaRPr lang="es-MX" dirty="0"/>
          </a:p>
          <a:p>
            <a:endParaRPr lang="es-MX" dirty="0" smtClean="0"/>
          </a:p>
          <a:p>
            <a:pPr>
              <a:buNone/>
            </a:pPr>
            <a:endParaRPr lang="es-MX" dirty="0"/>
          </a:p>
        </p:txBody>
      </p:sp>
      <p:sp>
        <p:nvSpPr>
          <p:cNvPr id="7" name="3 Marcador de pie de página"/>
          <p:cNvSpPr>
            <a:spLocks noGrp="1"/>
          </p:cNvSpPr>
          <p:nvPr>
            <p:ph type="ftr" sz="quarter" idx="11"/>
          </p:nvPr>
        </p:nvSpPr>
        <p:spPr>
          <a:xfrm>
            <a:off x="1285852" y="6381328"/>
            <a:ext cx="6715125" cy="476672"/>
          </a:xfrm>
        </p:spPr>
        <p:txBody>
          <a:bodyPr/>
          <a:lstStyle/>
          <a:p>
            <a:endParaRPr lang="es-MX" sz="1100" dirty="0" smtClean="0">
              <a:latin typeface="Times New Roman" pitchFamily="18" charset="0"/>
              <a:cs typeface="Times New Roman" pitchFamily="18" charset="0"/>
            </a:endParaRPr>
          </a:p>
          <a:p>
            <a:endParaRPr lang="es-MX" sz="1100" dirty="0" smtClean="0">
              <a:latin typeface="Times New Roman" pitchFamily="18" charset="0"/>
              <a:cs typeface="Times New Roman" pitchFamily="18" charset="0"/>
            </a:endParaRPr>
          </a:p>
          <a:p>
            <a:endParaRPr lang="es-MX" sz="1100" dirty="0" smtClean="0">
              <a:latin typeface="Times New Roman" pitchFamily="18" charset="0"/>
              <a:cs typeface="Times New Roman" pitchFamily="18" charset="0"/>
            </a:endParaRPr>
          </a:p>
          <a:p>
            <a:endParaRPr lang="es-MX" sz="1100" dirty="0" smtClean="0">
              <a:latin typeface="Times New Roman" pitchFamily="18" charset="0"/>
              <a:cs typeface="Times New Roman" pitchFamily="18" charset="0"/>
            </a:endParaRPr>
          </a:p>
          <a:p>
            <a:endParaRPr lang="es-MX" sz="1100" dirty="0" smtClean="0">
              <a:latin typeface="Times New Roman" pitchFamily="18" charset="0"/>
              <a:cs typeface="Times New Roman" pitchFamily="18" charset="0"/>
            </a:endParaRPr>
          </a:p>
          <a:p>
            <a:pPr algn="ctr"/>
            <a:endParaRPr lang="es-MX" sz="1100" dirty="0" smtClean="0">
              <a:latin typeface="Times New Roman" pitchFamily="18" charset="0"/>
              <a:cs typeface="Times New Roman" pitchFamily="18" charset="0"/>
            </a:endParaRPr>
          </a:p>
          <a:p>
            <a:pPr algn="ctr"/>
            <a:r>
              <a:rPr lang="es-ES" sz="1100" dirty="0" smtClean="0">
                <a:latin typeface="Times New Roman" pitchFamily="18" charset="0"/>
                <a:cs typeface="Times New Roman" pitchFamily="18" charset="0"/>
              </a:rPr>
              <a:t> </a:t>
            </a:r>
            <a:endParaRPr lang="es-MX" sz="1100" dirty="0" smtClean="0">
              <a:latin typeface="Times New Roman" pitchFamily="18" charset="0"/>
              <a:cs typeface="Times New Roman" pitchFamily="18" charset="0"/>
            </a:endParaRPr>
          </a:p>
          <a:p>
            <a:pPr algn="ctr"/>
            <a:r>
              <a:rPr lang="es-ES" sz="1100" dirty="0" smtClean="0">
                <a:latin typeface="Times New Roman" pitchFamily="18" charset="0"/>
                <a:cs typeface="Times New Roman" pitchFamily="18" charset="0"/>
              </a:rPr>
              <a:t>“MUJERES EMPODERADAS LIDERANDO NEGOCIOS”</a:t>
            </a:r>
            <a:endParaRPr lang="es-MX" sz="1100" dirty="0" smtClean="0">
              <a:latin typeface="Times New Roman" pitchFamily="18" charset="0"/>
              <a:cs typeface="Times New Roman" pitchFamily="18" charset="0"/>
            </a:endParaRPr>
          </a:p>
          <a:p>
            <a:endParaRPr lang="es-MX" dirty="0" smtClean="0"/>
          </a:p>
          <a:p>
            <a:endParaRPr lang="es-MX" dirty="0"/>
          </a:p>
        </p:txBody>
      </p:sp>
      <p:graphicFrame>
        <p:nvGraphicFramePr>
          <p:cNvPr id="5" name="4 Tabla"/>
          <p:cNvGraphicFramePr>
            <a:graphicFrameLocks noGrp="1"/>
          </p:cNvGraphicFramePr>
          <p:nvPr/>
        </p:nvGraphicFramePr>
        <p:xfrm>
          <a:off x="2571736" y="2143116"/>
          <a:ext cx="5095869" cy="3718560"/>
        </p:xfrm>
        <a:graphic>
          <a:graphicData uri="http://schemas.openxmlformats.org/drawingml/2006/table">
            <a:tbl>
              <a:tblPr>
                <a:tableStyleId>{284E427A-3D55-4303-BF80-6455036E1DE7}</a:tableStyleId>
              </a:tblPr>
              <a:tblGrid>
                <a:gridCol w="1698623"/>
                <a:gridCol w="1698623"/>
                <a:gridCol w="1698623"/>
              </a:tblGrid>
              <a:tr h="0">
                <a:tc>
                  <a:txBody>
                    <a:bodyPr/>
                    <a:lstStyle/>
                    <a:p>
                      <a:pPr algn="ctr">
                        <a:spcAft>
                          <a:spcPts val="0"/>
                        </a:spcAft>
                      </a:pPr>
                      <a:endParaRPr lang="es-MX" sz="1600" dirty="0"/>
                    </a:p>
                    <a:p>
                      <a:pPr>
                        <a:spcAft>
                          <a:spcPts val="0"/>
                        </a:spcAft>
                      </a:pPr>
                      <a:r>
                        <a:rPr lang="en-GB" sz="1600" dirty="0"/>
                        <a:t>No.</a:t>
                      </a:r>
                      <a:endParaRPr lang="es-MX" sz="1600" b="1" dirty="0">
                        <a:latin typeface="Times New Roman" pitchFamily="18" charset="0"/>
                        <a:ea typeface="Times New Roman"/>
                        <a:cs typeface="Times New Roman" pitchFamily="18" charset="0"/>
                      </a:endParaRPr>
                    </a:p>
                  </a:txBody>
                  <a:tcPr marL="68580" marR="68580" marT="0" marB="0"/>
                </a:tc>
                <a:tc>
                  <a:txBody>
                    <a:bodyPr/>
                    <a:lstStyle/>
                    <a:p>
                      <a:pPr algn="ctr">
                        <a:spcAft>
                          <a:spcPts val="0"/>
                        </a:spcAft>
                      </a:pPr>
                      <a:endParaRPr lang="es-MX" sz="1600" dirty="0"/>
                    </a:p>
                    <a:p>
                      <a:pPr>
                        <a:spcAft>
                          <a:spcPts val="0"/>
                        </a:spcAft>
                      </a:pPr>
                      <a:r>
                        <a:rPr lang="en-GB" sz="1600" dirty="0"/>
                        <a:t>          </a:t>
                      </a:r>
                      <a:r>
                        <a:rPr lang="en-GB" sz="1600" dirty="0" smtClean="0"/>
                        <a:t>PAÍS</a:t>
                      </a:r>
                      <a:endParaRPr lang="es-MX" sz="1600" b="1" dirty="0">
                        <a:latin typeface="Times New Roman" pitchFamily="18" charset="0"/>
                        <a:ea typeface="Times New Roman"/>
                        <a:cs typeface="Times New Roman" pitchFamily="18" charset="0"/>
                      </a:endParaRPr>
                    </a:p>
                  </a:txBody>
                  <a:tcPr marL="68580" marR="68580" marT="0" marB="0"/>
                </a:tc>
                <a:tc>
                  <a:txBody>
                    <a:bodyPr/>
                    <a:lstStyle/>
                    <a:p>
                      <a:pPr algn="ctr">
                        <a:spcAft>
                          <a:spcPts val="0"/>
                        </a:spcAft>
                      </a:pPr>
                      <a:endParaRPr lang="es-MX" sz="1600" dirty="0"/>
                    </a:p>
                    <a:p>
                      <a:pPr algn="ctr">
                        <a:spcAft>
                          <a:spcPts val="0"/>
                        </a:spcAft>
                      </a:pPr>
                      <a:r>
                        <a:rPr lang="en-GB" sz="1600" dirty="0"/>
                        <a:t>SOCIAS</a:t>
                      </a:r>
                      <a:endParaRPr lang="es-MX" sz="1600" dirty="0"/>
                    </a:p>
                    <a:p>
                      <a:pPr algn="ctr">
                        <a:spcAft>
                          <a:spcPts val="0"/>
                        </a:spcAft>
                      </a:pPr>
                      <a:r>
                        <a:rPr lang="en-GB" sz="1600" dirty="0"/>
                        <a:t>REPORTADAS</a:t>
                      </a:r>
                      <a:endParaRPr lang="es-MX" sz="1600" b="1" dirty="0">
                        <a:latin typeface="Times New Roman" pitchFamily="18" charset="0"/>
                        <a:ea typeface="Times New Roman"/>
                        <a:cs typeface="Times New Roman" pitchFamily="18" charset="0"/>
                      </a:endParaRPr>
                    </a:p>
                  </a:txBody>
                  <a:tcPr marL="68580" marR="68580" marT="0" marB="0"/>
                </a:tc>
              </a:tr>
              <a:tr h="232099">
                <a:tc>
                  <a:txBody>
                    <a:bodyPr/>
                    <a:lstStyle/>
                    <a:p>
                      <a:pPr algn="ctr">
                        <a:spcAft>
                          <a:spcPts val="0"/>
                        </a:spcAft>
                      </a:pPr>
                      <a:r>
                        <a:rPr lang="en-GB" sz="1600" dirty="0"/>
                        <a:t>1</a:t>
                      </a:r>
                      <a:endParaRPr lang="es-MX" sz="1600" b="1" dirty="0">
                        <a:latin typeface="Times New Roman" pitchFamily="18" charset="0"/>
                        <a:ea typeface="Times New Roman"/>
                        <a:cs typeface="Times New Roman" pitchFamily="18" charset="0"/>
                      </a:endParaRPr>
                    </a:p>
                  </a:txBody>
                  <a:tcPr marL="68580" marR="68580" marT="0" marB="0"/>
                </a:tc>
                <a:tc>
                  <a:txBody>
                    <a:bodyPr/>
                    <a:lstStyle/>
                    <a:p>
                      <a:pPr>
                        <a:spcAft>
                          <a:spcPts val="0"/>
                        </a:spcAft>
                      </a:pPr>
                      <a:r>
                        <a:rPr lang="es-MX" sz="1600" dirty="0" smtClean="0"/>
                        <a:t>ARGENTINA</a:t>
                      </a:r>
                      <a:endParaRPr lang="es-MX" sz="1600" b="1" dirty="0">
                        <a:latin typeface="Times New Roman" pitchFamily="18" charset="0"/>
                        <a:ea typeface="Times New Roman"/>
                        <a:cs typeface="Times New Roman" pitchFamily="18" charset="0"/>
                      </a:endParaRPr>
                    </a:p>
                  </a:txBody>
                  <a:tcPr marL="68580" marR="68580" marT="0" marB="0"/>
                </a:tc>
                <a:tc>
                  <a:txBody>
                    <a:bodyPr/>
                    <a:lstStyle/>
                    <a:p>
                      <a:pPr algn="ctr">
                        <a:spcAft>
                          <a:spcPts val="0"/>
                        </a:spcAft>
                      </a:pPr>
                      <a:r>
                        <a:rPr lang="en-GB" sz="1600"/>
                        <a:t>120</a:t>
                      </a:r>
                      <a:endParaRPr lang="es-MX" sz="1600" b="1">
                        <a:latin typeface="Times New Roman" pitchFamily="18" charset="0"/>
                        <a:ea typeface="Times New Roman"/>
                        <a:cs typeface="Times New Roman" pitchFamily="18" charset="0"/>
                      </a:endParaRPr>
                    </a:p>
                  </a:txBody>
                  <a:tcPr marL="68580" marR="68580" marT="0" marB="0"/>
                </a:tc>
              </a:tr>
              <a:tr h="232099">
                <a:tc>
                  <a:txBody>
                    <a:bodyPr/>
                    <a:lstStyle/>
                    <a:p>
                      <a:pPr algn="ctr">
                        <a:spcAft>
                          <a:spcPts val="0"/>
                        </a:spcAft>
                      </a:pPr>
                      <a:r>
                        <a:rPr lang="en-GB" sz="1600" dirty="0"/>
                        <a:t>2</a:t>
                      </a:r>
                      <a:endParaRPr lang="es-MX" sz="1600" b="1" dirty="0">
                        <a:latin typeface="Times New Roman" pitchFamily="18" charset="0"/>
                        <a:ea typeface="Times New Roman"/>
                        <a:cs typeface="Times New Roman" pitchFamily="18" charset="0"/>
                      </a:endParaRPr>
                    </a:p>
                  </a:txBody>
                  <a:tcPr marL="68580" marR="68580" marT="0" marB="0"/>
                </a:tc>
                <a:tc>
                  <a:txBody>
                    <a:bodyPr/>
                    <a:lstStyle/>
                    <a:p>
                      <a:pPr>
                        <a:spcAft>
                          <a:spcPts val="0"/>
                        </a:spcAft>
                      </a:pPr>
                      <a:r>
                        <a:rPr lang="en-GB" sz="1600" dirty="0" smtClean="0"/>
                        <a:t>BOLIVIA*</a:t>
                      </a:r>
                      <a:endParaRPr lang="es-MX" sz="1600" b="1" dirty="0">
                        <a:latin typeface="Times New Roman" pitchFamily="18" charset="0"/>
                        <a:ea typeface="Times New Roman"/>
                        <a:cs typeface="Times New Roman" pitchFamily="18" charset="0"/>
                      </a:endParaRPr>
                    </a:p>
                  </a:txBody>
                  <a:tcPr marL="68580" marR="68580" marT="0" marB="0"/>
                </a:tc>
                <a:tc>
                  <a:txBody>
                    <a:bodyPr/>
                    <a:lstStyle/>
                    <a:p>
                      <a:pPr algn="ctr">
                        <a:spcAft>
                          <a:spcPts val="0"/>
                        </a:spcAft>
                      </a:pPr>
                      <a:r>
                        <a:rPr lang="en-GB" sz="1600"/>
                        <a:t> 29</a:t>
                      </a:r>
                      <a:endParaRPr lang="es-MX" sz="1600" b="1">
                        <a:latin typeface="Times New Roman" pitchFamily="18" charset="0"/>
                        <a:ea typeface="Times New Roman"/>
                        <a:cs typeface="Times New Roman" pitchFamily="18" charset="0"/>
                      </a:endParaRPr>
                    </a:p>
                  </a:txBody>
                  <a:tcPr marL="68580" marR="68580" marT="0" marB="0"/>
                </a:tc>
              </a:tr>
              <a:tr h="232099">
                <a:tc>
                  <a:txBody>
                    <a:bodyPr/>
                    <a:lstStyle/>
                    <a:p>
                      <a:pPr algn="ctr">
                        <a:spcAft>
                          <a:spcPts val="0"/>
                        </a:spcAft>
                      </a:pPr>
                      <a:r>
                        <a:rPr lang="en-GB" sz="1600"/>
                        <a:t>3</a:t>
                      </a:r>
                      <a:endParaRPr lang="es-MX" sz="1600" b="1">
                        <a:latin typeface="Times New Roman" pitchFamily="18" charset="0"/>
                        <a:ea typeface="Times New Roman"/>
                        <a:cs typeface="Times New Roman" pitchFamily="18" charset="0"/>
                      </a:endParaRPr>
                    </a:p>
                  </a:txBody>
                  <a:tcPr marL="68580" marR="68580" marT="0" marB="0"/>
                </a:tc>
                <a:tc>
                  <a:txBody>
                    <a:bodyPr/>
                    <a:lstStyle/>
                    <a:p>
                      <a:pPr>
                        <a:spcAft>
                          <a:spcPts val="0"/>
                        </a:spcAft>
                      </a:pPr>
                      <a:r>
                        <a:rPr lang="en-GB" sz="1600" dirty="0"/>
                        <a:t>BRASIL</a:t>
                      </a:r>
                      <a:endParaRPr lang="es-MX" sz="1600" b="1" dirty="0">
                        <a:latin typeface="Times New Roman" pitchFamily="18" charset="0"/>
                        <a:ea typeface="Times New Roman"/>
                        <a:cs typeface="Times New Roman" pitchFamily="18" charset="0"/>
                      </a:endParaRPr>
                    </a:p>
                  </a:txBody>
                  <a:tcPr marL="68580" marR="68580" marT="0" marB="0"/>
                </a:tc>
                <a:tc>
                  <a:txBody>
                    <a:bodyPr/>
                    <a:lstStyle/>
                    <a:p>
                      <a:pPr algn="ctr">
                        <a:spcAft>
                          <a:spcPts val="0"/>
                        </a:spcAft>
                      </a:pPr>
                      <a:r>
                        <a:rPr lang="en-GB" sz="1600"/>
                        <a:t>532</a:t>
                      </a:r>
                      <a:endParaRPr lang="es-MX" sz="1600" b="1">
                        <a:latin typeface="Times New Roman" pitchFamily="18" charset="0"/>
                        <a:ea typeface="Times New Roman"/>
                        <a:cs typeface="Times New Roman" pitchFamily="18" charset="0"/>
                      </a:endParaRPr>
                    </a:p>
                  </a:txBody>
                  <a:tcPr marL="68580" marR="68580" marT="0" marB="0"/>
                </a:tc>
              </a:tr>
              <a:tr h="232099">
                <a:tc>
                  <a:txBody>
                    <a:bodyPr/>
                    <a:lstStyle/>
                    <a:p>
                      <a:pPr algn="ctr">
                        <a:spcAft>
                          <a:spcPts val="0"/>
                        </a:spcAft>
                      </a:pPr>
                      <a:r>
                        <a:rPr lang="en-GB" sz="1600" dirty="0"/>
                        <a:t>4</a:t>
                      </a:r>
                      <a:endParaRPr lang="es-MX" sz="1600" b="1" dirty="0">
                        <a:latin typeface="Times New Roman" pitchFamily="18" charset="0"/>
                        <a:ea typeface="Times New Roman"/>
                        <a:cs typeface="Times New Roman" pitchFamily="18" charset="0"/>
                      </a:endParaRPr>
                    </a:p>
                  </a:txBody>
                  <a:tcPr marL="68580" marR="68580" marT="0" marB="0"/>
                </a:tc>
                <a:tc>
                  <a:txBody>
                    <a:bodyPr/>
                    <a:lstStyle/>
                    <a:p>
                      <a:pPr>
                        <a:spcAft>
                          <a:spcPts val="0"/>
                        </a:spcAft>
                      </a:pPr>
                      <a:r>
                        <a:rPr lang="es-MX" sz="1600" dirty="0" smtClean="0"/>
                        <a:t>COSTA RICA</a:t>
                      </a:r>
                      <a:endParaRPr lang="es-MX" sz="1600" b="1" dirty="0">
                        <a:latin typeface="Times New Roman" pitchFamily="18" charset="0"/>
                        <a:ea typeface="Times New Roman"/>
                        <a:cs typeface="Times New Roman" pitchFamily="18" charset="0"/>
                      </a:endParaRPr>
                    </a:p>
                  </a:txBody>
                  <a:tcPr marL="68580" marR="68580" marT="0" marB="0"/>
                </a:tc>
                <a:tc>
                  <a:txBody>
                    <a:bodyPr/>
                    <a:lstStyle/>
                    <a:p>
                      <a:pPr algn="ctr">
                        <a:spcAft>
                          <a:spcPts val="0"/>
                        </a:spcAft>
                      </a:pPr>
                      <a:r>
                        <a:rPr lang="en-GB" sz="1600" dirty="0"/>
                        <a:t> 37</a:t>
                      </a:r>
                      <a:endParaRPr lang="es-MX" sz="1600" b="1" dirty="0">
                        <a:latin typeface="Times New Roman" pitchFamily="18" charset="0"/>
                        <a:ea typeface="Times New Roman"/>
                        <a:cs typeface="Times New Roman" pitchFamily="18" charset="0"/>
                      </a:endParaRPr>
                    </a:p>
                  </a:txBody>
                  <a:tcPr marL="68580" marR="68580" marT="0" marB="0"/>
                </a:tc>
              </a:tr>
              <a:tr h="232099">
                <a:tc>
                  <a:txBody>
                    <a:bodyPr/>
                    <a:lstStyle/>
                    <a:p>
                      <a:pPr algn="ctr">
                        <a:spcAft>
                          <a:spcPts val="0"/>
                        </a:spcAft>
                      </a:pPr>
                      <a:r>
                        <a:rPr lang="en-GB" sz="1600"/>
                        <a:t>5</a:t>
                      </a:r>
                      <a:endParaRPr lang="es-MX" sz="1600" b="1">
                        <a:latin typeface="Times New Roman" pitchFamily="18" charset="0"/>
                        <a:ea typeface="Times New Roman"/>
                        <a:cs typeface="Times New Roman" pitchFamily="18" charset="0"/>
                      </a:endParaRPr>
                    </a:p>
                  </a:txBody>
                  <a:tcPr marL="68580" marR="68580" marT="0" marB="0"/>
                </a:tc>
                <a:tc>
                  <a:txBody>
                    <a:bodyPr/>
                    <a:lstStyle/>
                    <a:p>
                      <a:pPr>
                        <a:spcAft>
                          <a:spcPts val="0"/>
                        </a:spcAft>
                      </a:pPr>
                      <a:r>
                        <a:rPr lang="es-MX" sz="1600" dirty="0" smtClean="0"/>
                        <a:t>CHILE </a:t>
                      </a:r>
                      <a:endParaRPr lang="es-MX" sz="1600" b="1" dirty="0">
                        <a:latin typeface="Times New Roman" pitchFamily="18" charset="0"/>
                        <a:ea typeface="Times New Roman"/>
                        <a:cs typeface="Times New Roman" pitchFamily="18" charset="0"/>
                      </a:endParaRPr>
                    </a:p>
                  </a:txBody>
                  <a:tcPr marL="68580" marR="68580" marT="0" marB="0"/>
                </a:tc>
                <a:tc>
                  <a:txBody>
                    <a:bodyPr/>
                    <a:lstStyle/>
                    <a:p>
                      <a:pPr algn="ctr">
                        <a:spcAft>
                          <a:spcPts val="0"/>
                        </a:spcAft>
                      </a:pPr>
                      <a:r>
                        <a:rPr lang="en-GB" sz="1600" dirty="0"/>
                        <a:t>110</a:t>
                      </a:r>
                      <a:endParaRPr lang="es-MX" sz="1600" b="1" dirty="0">
                        <a:latin typeface="Times New Roman" pitchFamily="18" charset="0"/>
                        <a:ea typeface="Times New Roman"/>
                        <a:cs typeface="Times New Roman" pitchFamily="18" charset="0"/>
                      </a:endParaRPr>
                    </a:p>
                  </a:txBody>
                  <a:tcPr marL="68580" marR="68580" marT="0" marB="0"/>
                </a:tc>
              </a:tr>
              <a:tr h="232099">
                <a:tc>
                  <a:txBody>
                    <a:bodyPr/>
                    <a:lstStyle/>
                    <a:p>
                      <a:pPr algn="ctr">
                        <a:spcAft>
                          <a:spcPts val="0"/>
                        </a:spcAft>
                      </a:pPr>
                      <a:r>
                        <a:rPr lang="en-GB" sz="1600"/>
                        <a:t>6</a:t>
                      </a:r>
                      <a:endParaRPr lang="es-MX" sz="1600" b="1">
                        <a:latin typeface="Times New Roman" pitchFamily="18" charset="0"/>
                        <a:ea typeface="Times New Roman"/>
                        <a:cs typeface="Times New Roman" pitchFamily="18" charset="0"/>
                      </a:endParaRPr>
                    </a:p>
                  </a:txBody>
                  <a:tcPr marL="68580" marR="68580" marT="0" marB="0"/>
                </a:tc>
                <a:tc>
                  <a:txBody>
                    <a:bodyPr/>
                    <a:lstStyle/>
                    <a:p>
                      <a:pPr>
                        <a:spcAft>
                          <a:spcPts val="0"/>
                        </a:spcAft>
                      </a:pPr>
                      <a:r>
                        <a:rPr lang="es-MX" sz="1600" dirty="0" smtClean="0"/>
                        <a:t>ECUADOR</a:t>
                      </a:r>
                      <a:endParaRPr lang="es-MX" sz="1600" b="1" dirty="0">
                        <a:latin typeface="Times New Roman" pitchFamily="18" charset="0"/>
                        <a:ea typeface="Times New Roman"/>
                        <a:cs typeface="Times New Roman" pitchFamily="18" charset="0"/>
                      </a:endParaRPr>
                    </a:p>
                  </a:txBody>
                  <a:tcPr marL="68580" marR="68580" marT="0" marB="0"/>
                </a:tc>
                <a:tc>
                  <a:txBody>
                    <a:bodyPr/>
                    <a:lstStyle/>
                    <a:p>
                      <a:pPr algn="ctr">
                        <a:spcAft>
                          <a:spcPts val="0"/>
                        </a:spcAft>
                      </a:pPr>
                      <a:r>
                        <a:rPr lang="en-GB" sz="1600" dirty="0"/>
                        <a:t>110</a:t>
                      </a:r>
                      <a:endParaRPr lang="es-MX" sz="1600" b="1" dirty="0">
                        <a:latin typeface="Times New Roman" pitchFamily="18" charset="0"/>
                        <a:ea typeface="Times New Roman"/>
                        <a:cs typeface="Times New Roman" pitchFamily="18" charset="0"/>
                      </a:endParaRPr>
                    </a:p>
                  </a:txBody>
                  <a:tcPr marL="68580" marR="68580" marT="0" marB="0"/>
                </a:tc>
              </a:tr>
              <a:tr h="232099">
                <a:tc>
                  <a:txBody>
                    <a:bodyPr/>
                    <a:lstStyle/>
                    <a:p>
                      <a:pPr algn="ctr">
                        <a:spcAft>
                          <a:spcPts val="0"/>
                        </a:spcAft>
                      </a:pPr>
                      <a:r>
                        <a:rPr lang="en-GB" sz="1600"/>
                        <a:t>7</a:t>
                      </a:r>
                      <a:endParaRPr lang="es-MX" sz="1600" b="1">
                        <a:latin typeface="Times New Roman" pitchFamily="18" charset="0"/>
                        <a:ea typeface="Times New Roman"/>
                        <a:cs typeface="Times New Roman" pitchFamily="18" charset="0"/>
                      </a:endParaRPr>
                    </a:p>
                  </a:txBody>
                  <a:tcPr marL="68580" marR="68580" marT="0" marB="0"/>
                </a:tc>
                <a:tc>
                  <a:txBody>
                    <a:bodyPr/>
                    <a:lstStyle/>
                    <a:p>
                      <a:pPr>
                        <a:spcAft>
                          <a:spcPts val="0"/>
                        </a:spcAft>
                      </a:pPr>
                      <a:r>
                        <a:rPr lang="en-GB" sz="1600"/>
                        <a:t>MÉXICO</a:t>
                      </a:r>
                      <a:endParaRPr lang="es-MX" sz="1600" b="1">
                        <a:latin typeface="Times New Roman" pitchFamily="18" charset="0"/>
                        <a:ea typeface="Times New Roman"/>
                        <a:cs typeface="Times New Roman" pitchFamily="18" charset="0"/>
                      </a:endParaRPr>
                    </a:p>
                  </a:txBody>
                  <a:tcPr marL="68580" marR="68580" marT="0" marB="0"/>
                </a:tc>
                <a:tc>
                  <a:txBody>
                    <a:bodyPr/>
                    <a:lstStyle/>
                    <a:p>
                      <a:pPr algn="ctr">
                        <a:spcAft>
                          <a:spcPts val="0"/>
                        </a:spcAft>
                      </a:pPr>
                      <a:r>
                        <a:rPr lang="en-GB" sz="1600" dirty="0"/>
                        <a:t>100</a:t>
                      </a:r>
                      <a:endParaRPr lang="es-MX" sz="1600" b="1" dirty="0">
                        <a:latin typeface="Times New Roman" pitchFamily="18" charset="0"/>
                        <a:ea typeface="Times New Roman"/>
                        <a:cs typeface="Times New Roman" pitchFamily="18" charset="0"/>
                      </a:endParaRPr>
                    </a:p>
                  </a:txBody>
                  <a:tcPr marL="68580" marR="68580" marT="0" marB="0"/>
                </a:tc>
              </a:tr>
              <a:tr h="232099">
                <a:tc>
                  <a:txBody>
                    <a:bodyPr/>
                    <a:lstStyle/>
                    <a:p>
                      <a:pPr algn="ctr">
                        <a:spcAft>
                          <a:spcPts val="0"/>
                        </a:spcAft>
                      </a:pPr>
                      <a:r>
                        <a:rPr lang="en-GB" sz="1600"/>
                        <a:t>8</a:t>
                      </a:r>
                      <a:endParaRPr lang="es-MX" sz="1600" b="1">
                        <a:latin typeface="Times New Roman" pitchFamily="18" charset="0"/>
                        <a:ea typeface="Times New Roman"/>
                        <a:cs typeface="Times New Roman" pitchFamily="18" charset="0"/>
                      </a:endParaRPr>
                    </a:p>
                  </a:txBody>
                  <a:tcPr marL="68580" marR="68580" marT="0" marB="0"/>
                </a:tc>
                <a:tc>
                  <a:txBody>
                    <a:bodyPr/>
                    <a:lstStyle/>
                    <a:p>
                      <a:pPr>
                        <a:spcAft>
                          <a:spcPts val="0"/>
                        </a:spcAft>
                      </a:pPr>
                      <a:r>
                        <a:rPr lang="en-GB" sz="1600" dirty="0"/>
                        <a:t>PANAMÁ *</a:t>
                      </a:r>
                      <a:endParaRPr lang="es-MX" sz="1600" b="1" dirty="0">
                        <a:latin typeface="Times New Roman" pitchFamily="18" charset="0"/>
                        <a:ea typeface="Times New Roman"/>
                        <a:cs typeface="Times New Roman" pitchFamily="18" charset="0"/>
                      </a:endParaRPr>
                    </a:p>
                  </a:txBody>
                  <a:tcPr marL="68580" marR="68580" marT="0" marB="0"/>
                </a:tc>
                <a:tc>
                  <a:txBody>
                    <a:bodyPr/>
                    <a:lstStyle/>
                    <a:p>
                      <a:pPr algn="ctr">
                        <a:spcAft>
                          <a:spcPts val="0"/>
                        </a:spcAft>
                      </a:pPr>
                      <a:r>
                        <a:rPr lang="en-GB" sz="1600" dirty="0"/>
                        <a:t> 20</a:t>
                      </a:r>
                      <a:endParaRPr lang="es-MX" sz="1600" b="1" dirty="0">
                        <a:latin typeface="Times New Roman" pitchFamily="18" charset="0"/>
                        <a:ea typeface="Times New Roman"/>
                        <a:cs typeface="Times New Roman" pitchFamily="18" charset="0"/>
                      </a:endParaRPr>
                    </a:p>
                  </a:txBody>
                  <a:tcPr marL="68580" marR="68580" marT="0" marB="0"/>
                </a:tc>
              </a:tr>
              <a:tr h="464197">
                <a:tc>
                  <a:txBody>
                    <a:bodyPr/>
                    <a:lstStyle/>
                    <a:p>
                      <a:pPr algn="ctr">
                        <a:spcAft>
                          <a:spcPts val="0"/>
                        </a:spcAft>
                      </a:pPr>
                      <a:r>
                        <a:rPr lang="en-GB" sz="1600" dirty="0"/>
                        <a:t>9</a:t>
                      </a:r>
                      <a:endParaRPr lang="es-MX" sz="1600" b="1" dirty="0">
                        <a:latin typeface="Times New Roman" pitchFamily="18" charset="0"/>
                        <a:ea typeface="Times New Roman"/>
                        <a:cs typeface="Times New Roman" pitchFamily="18" charset="0"/>
                      </a:endParaRPr>
                    </a:p>
                  </a:txBody>
                  <a:tcPr marL="68580" marR="68580" marT="0" marB="0"/>
                </a:tc>
                <a:tc>
                  <a:txBody>
                    <a:bodyPr/>
                    <a:lstStyle/>
                    <a:p>
                      <a:pPr algn="ctr">
                        <a:spcAft>
                          <a:spcPts val="0"/>
                        </a:spcAft>
                      </a:pPr>
                      <a:r>
                        <a:rPr lang="en-GB" sz="1600" dirty="0"/>
                        <a:t>PANAMÁ EL BOSQUE *</a:t>
                      </a:r>
                      <a:endParaRPr lang="es-MX" sz="1600" b="1" dirty="0">
                        <a:latin typeface="Times New Roman" pitchFamily="18" charset="0"/>
                        <a:ea typeface="Times New Roman"/>
                        <a:cs typeface="Times New Roman" pitchFamily="18" charset="0"/>
                      </a:endParaRPr>
                    </a:p>
                  </a:txBody>
                  <a:tcPr marL="68580" marR="68580" marT="0" marB="0"/>
                </a:tc>
                <a:tc>
                  <a:txBody>
                    <a:bodyPr/>
                    <a:lstStyle/>
                    <a:p>
                      <a:pPr algn="ctr">
                        <a:spcAft>
                          <a:spcPts val="0"/>
                        </a:spcAft>
                      </a:pPr>
                      <a:r>
                        <a:rPr lang="en-GB" sz="1600" dirty="0"/>
                        <a:t> 20</a:t>
                      </a:r>
                      <a:endParaRPr lang="es-MX" sz="1600" b="1" dirty="0">
                        <a:latin typeface="Times New Roman" pitchFamily="18" charset="0"/>
                        <a:ea typeface="Times New Roman"/>
                        <a:cs typeface="Times New Roman" pitchFamily="18" charset="0"/>
                      </a:endParaRPr>
                    </a:p>
                  </a:txBody>
                  <a:tcPr marL="68580" marR="68580" marT="0" marB="0"/>
                </a:tc>
              </a:tr>
              <a:tr h="522222">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800" b="1" kern="1200" dirty="0" smtClean="0"/>
                        <a:t>TOTAL DE SOCIAS</a:t>
                      </a:r>
                      <a:endParaRPr lang="es-MX" sz="1800" b="1" kern="1200" dirty="0" smtClean="0"/>
                    </a:p>
                    <a:p>
                      <a:pPr algn="ctr">
                        <a:spcAft>
                          <a:spcPts val="0"/>
                        </a:spcAft>
                      </a:pPr>
                      <a:endParaRPr lang="es-MX" sz="1800" b="1" dirty="0">
                        <a:latin typeface="Times New Roman" pitchFamily="18" charset="0"/>
                        <a:ea typeface="Times New Roman"/>
                        <a:cs typeface="Times New Roman" pitchFamily="18" charset="0"/>
                      </a:endParaRPr>
                    </a:p>
                  </a:txBody>
                  <a:tcPr marL="68580" marR="68580" marT="0" marB="0"/>
                </a:tc>
                <a:tc hMerge="1">
                  <a:txBody>
                    <a:bodyPr/>
                    <a:lstStyle/>
                    <a:p>
                      <a:pPr algn="ctr">
                        <a:spcAft>
                          <a:spcPts val="0"/>
                        </a:spcAft>
                      </a:pPr>
                      <a:endParaRPr lang="es-MX" sz="1600" b="1" dirty="0">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MX" sz="1800" b="1" dirty="0" smtClean="0"/>
                        <a:t>1078</a:t>
                      </a:r>
                      <a:endParaRPr lang="es-MX" sz="1800" b="1" dirty="0">
                        <a:latin typeface="Times New Roman" pitchFamily="18" charset="0"/>
                        <a:ea typeface="Times New Roman"/>
                        <a:cs typeface="Times New Roman" pitchFamily="18" charset="0"/>
                      </a:endParaRPr>
                    </a:p>
                  </a:txBody>
                  <a:tcPr marL="68580" marR="68580" marT="0" marB="0"/>
                </a:tc>
              </a:tr>
            </a:tbl>
          </a:graphicData>
        </a:graphic>
      </p:graphicFrame>
      <p:pic>
        <p:nvPicPr>
          <p:cNvPr id="8" name="7 Imagen"/>
          <p:cNvPicPr/>
          <p:nvPr/>
        </p:nvPicPr>
        <p:blipFill>
          <a:blip r:embed="rId2" cstate="print"/>
          <a:srcRect l="30508" t="47714" r="56891" b="39895"/>
          <a:stretch>
            <a:fillRect/>
          </a:stretch>
        </p:blipFill>
        <p:spPr bwMode="auto">
          <a:xfrm>
            <a:off x="6732240" y="0"/>
            <a:ext cx="2448272" cy="1628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28596" y="428604"/>
            <a:ext cx="6357982" cy="1143000"/>
          </a:xfrm>
        </p:spPr>
        <p:txBody>
          <a:bodyPr>
            <a:normAutofit/>
          </a:bodyPr>
          <a:lstStyle/>
          <a:p>
            <a:pPr algn="ctr"/>
            <a:r>
              <a:rPr lang="es-ES" sz="2800" b="1" dirty="0" smtClean="0"/>
              <a:t>PRINCIPIOS PARA EL EMPODERAMIENTO DE LAS MUJERES</a:t>
            </a:r>
            <a:endParaRPr lang="es-MX" sz="2800" dirty="0"/>
          </a:p>
        </p:txBody>
      </p:sp>
      <p:sp>
        <p:nvSpPr>
          <p:cNvPr id="7" name="3 Marcador de pie de página"/>
          <p:cNvSpPr>
            <a:spLocks noGrp="1"/>
          </p:cNvSpPr>
          <p:nvPr>
            <p:ph type="ftr" sz="quarter" idx="11"/>
          </p:nvPr>
        </p:nvSpPr>
        <p:spPr>
          <a:xfrm>
            <a:off x="1142976" y="6675437"/>
            <a:ext cx="7072313" cy="365125"/>
          </a:xfrm>
        </p:spPr>
        <p:txBody>
          <a:bodyPr/>
          <a:lstStyle/>
          <a:p>
            <a:pPr algn="ctr"/>
            <a:endParaRPr lang="es-MX" sz="1100" dirty="0" smtClean="0">
              <a:latin typeface="Times New Roman" pitchFamily="18" charset="0"/>
              <a:cs typeface="Times New Roman" pitchFamily="18" charset="0"/>
            </a:endParaRPr>
          </a:p>
          <a:p>
            <a:pPr algn="ctr"/>
            <a:r>
              <a:rPr lang="es-ES" sz="1100" dirty="0" smtClean="0">
                <a:latin typeface="Times New Roman" pitchFamily="18" charset="0"/>
                <a:cs typeface="Times New Roman" pitchFamily="18" charset="0"/>
              </a:rPr>
              <a:t>MUJERES EMPODERADAS LIDERANDO NEGOCIOS”</a:t>
            </a:r>
            <a:endParaRPr lang="es-MX" sz="1100" dirty="0" smtClean="0">
              <a:latin typeface="Times New Roman" pitchFamily="18" charset="0"/>
              <a:cs typeface="Times New Roman" pitchFamily="18" charset="0"/>
            </a:endParaRPr>
          </a:p>
          <a:p>
            <a:endParaRPr lang="es-MX" dirty="0" smtClean="0"/>
          </a:p>
          <a:p>
            <a:endParaRPr lang="es-MX" dirty="0"/>
          </a:p>
        </p:txBody>
      </p:sp>
      <p:pic>
        <p:nvPicPr>
          <p:cNvPr id="6" name="5 Imagen"/>
          <p:cNvPicPr/>
          <p:nvPr/>
        </p:nvPicPr>
        <p:blipFill>
          <a:blip r:embed="rId2" cstate="print"/>
          <a:srcRect l="30508" t="47714" r="56891" b="39895"/>
          <a:stretch>
            <a:fillRect/>
          </a:stretch>
        </p:blipFill>
        <p:spPr bwMode="auto">
          <a:xfrm>
            <a:off x="6732240" y="0"/>
            <a:ext cx="2448272" cy="1628800"/>
          </a:xfrm>
          <a:prstGeom prst="rect">
            <a:avLst/>
          </a:prstGeom>
          <a:noFill/>
          <a:ln w="9525">
            <a:noFill/>
            <a:miter lim="800000"/>
            <a:headEnd/>
            <a:tailEnd/>
          </a:ln>
        </p:spPr>
      </p:pic>
      <p:sp>
        <p:nvSpPr>
          <p:cNvPr id="9" name="8 Marcador de contenido"/>
          <p:cNvSpPr>
            <a:spLocks noGrp="1"/>
          </p:cNvSpPr>
          <p:nvPr>
            <p:ph idx="1"/>
          </p:nvPr>
        </p:nvSpPr>
        <p:spPr>
          <a:xfrm>
            <a:off x="457200" y="1700808"/>
            <a:ext cx="8229600" cy="4623792"/>
          </a:xfrm>
        </p:spPr>
        <p:txBody>
          <a:bodyPr>
            <a:normAutofit lnSpcReduction="10000"/>
          </a:bodyPr>
          <a:lstStyle/>
          <a:p>
            <a:r>
              <a:rPr lang="es-EC" sz="2400" dirty="0" smtClean="0"/>
              <a:t>Existen 7 principios para el empoderamiento de las Mujeres, que contribuyen a que las mujeres incrementemos nuestra capacidad para auto desarrollarnos en la sociedad, acrecentemos nuestros talentos, aptitudes, eficacia, estatus e interacciones sociales.</a:t>
            </a:r>
          </a:p>
          <a:p>
            <a:r>
              <a:rPr lang="es-EC" sz="2400" dirty="0" smtClean="0"/>
              <a:t>El empoderamiento de la mujer no constituye sólo un derecho humano, sino una vía para alcanzar los objetivos del milenio.</a:t>
            </a:r>
          </a:p>
          <a:p>
            <a:r>
              <a:rPr lang="es-EC" sz="2400" dirty="0" smtClean="0"/>
              <a:t>El lema de Las Naciones Unidas en su Plataforma Global para la acción es: “Invertir en negocios de mujeres tiene un efecto multiplicador en la productividad, así como en el crecimiento económico sostenido, invertir en ellas no sólo es lo correcto sino lo más inteligente”.</a:t>
            </a:r>
            <a:endParaRPr lang="es-EC" sz="24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28596" y="428604"/>
            <a:ext cx="6357982" cy="1143000"/>
          </a:xfrm>
        </p:spPr>
        <p:txBody>
          <a:bodyPr>
            <a:normAutofit/>
          </a:bodyPr>
          <a:lstStyle/>
          <a:p>
            <a:pPr algn="ctr"/>
            <a:r>
              <a:rPr lang="es-ES" sz="2800" b="1" dirty="0" smtClean="0"/>
              <a:t>PRINCIPIOS PARA EL EMPODERAMIENTO DE LAS MUJERES</a:t>
            </a:r>
            <a:endParaRPr lang="es-MX" sz="2800" dirty="0"/>
          </a:p>
        </p:txBody>
      </p:sp>
      <p:sp>
        <p:nvSpPr>
          <p:cNvPr id="7" name="3 Marcador de pie de página"/>
          <p:cNvSpPr>
            <a:spLocks noGrp="1"/>
          </p:cNvSpPr>
          <p:nvPr>
            <p:ph type="ftr" sz="quarter" idx="11"/>
          </p:nvPr>
        </p:nvSpPr>
        <p:spPr>
          <a:xfrm>
            <a:off x="1142976" y="6675437"/>
            <a:ext cx="7072313" cy="365125"/>
          </a:xfrm>
        </p:spPr>
        <p:txBody>
          <a:bodyPr/>
          <a:lstStyle/>
          <a:p>
            <a:pPr algn="ctr"/>
            <a:endParaRPr lang="es-MX" sz="1100" dirty="0" smtClean="0">
              <a:latin typeface="Times New Roman" pitchFamily="18" charset="0"/>
              <a:cs typeface="Times New Roman" pitchFamily="18" charset="0"/>
            </a:endParaRPr>
          </a:p>
          <a:p>
            <a:pPr algn="ctr"/>
            <a:r>
              <a:rPr lang="es-ES" sz="1100" dirty="0" smtClean="0">
                <a:latin typeface="Times New Roman" pitchFamily="18" charset="0"/>
                <a:cs typeface="Times New Roman" pitchFamily="18" charset="0"/>
              </a:rPr>
              <a:t>MUJERES EMPODERADAS LIDERANDO NEGOCIOS”</a:t>
            </a:r>
            <a:endParaRPr lang="es-MX" sz="1100" dirty="0" smtClean="0">
              <a:latin typeface="Times New Roman" pitchFamily="18" charset="0"/>
              <a:cs typeface="Times New Roman" pitchFamily="18" charset="0"/>
            </a:endParaRPr>
          </a:p>
          <a:p>
            <a:endParaRPr lang="es-MX" dirty="0" smtClean="0"/>
          </a:p>
          <a:p>
            <a:endParaRPr lang="es-MX" dirty="0"/>
          </a:p>
        </p:txBody>
      </p:sp>
      <p:pic>
        <p:nvPicPr>
          <p:cNvPr id="6" name="5 Imagen"/>
          <p:cNvPicPr/>
          <p:nvPr/>
        </p:nvPicPr>
        <p:blipFill>
          <a:blip r:embed="rId2" cstate="print"/>
          <a:srcRect l="30508" t="47714" r="56891" b="39895"/>
          <a:stretch>
            <a:fillRect/>
          </a:stretch>
        </p:blipFill>
        <p:spPr bwMode="auto">
          <a:xfrm>
            <a:off x="6732240" y="0"/>
            <a:ext cx="2448272" cy="1628800"/>
          </a:xfrm>
          <a:prstGeom prst="rect">
            <a:avLst/>
          </a:prstGeom>
          <a:noFill/>
          <a:ln w="9525">
            <a:noFill/>
            <a:miter lim="800000"/>
            <a:headEnd/>
            <a:tailEnd/>
          </a:ln>
        </p:spPr>
      </p:pic>
      <p:sp>
        <p:nvSpPr>
          <p:cNvPr id="9" name="8 Marcador de contenido"/>
          <p:cNvSpPr>
            <a:spLocks noGrp="1"/>
          </p:cNvSpPr>
          <p:nvPr>
            <p:ph idx="1"/>
          </p:nvPr>
        </p:nvSpPr>
        <p:spPr>
          <a:xfrm>
            <a:off x="0" y="1700808"/>
            <a:ext cx="9144000" cy="4623792"/>
          </a:xfrm>
        </p:spPr>
        <p:txBody>
          <a:bodyPr>
            <a:normAutofit fontScale="47500" lnSpcReduction="20000"/>
          </a:bodyPr>
          <a:lstStyle/>
          <a:p>
            <a:pPr algn="ctr">
              <a:buNone/>
            </a:pPr>
            <a:endParaRPr lang="es-EC" sz="5900" b="1" dirty="0" smtClean="0">
              <a:solidFill>
                <a:srgbClr val="FF0000"/>
              </a:solidFill>
            </a:endParaRPr>
          </a:p>
          <a:p>
            <a:pPr algn="ctr">
              <a:buNone/>
            </a:pPr>
            <a:r>
              <a:rPr lang="es-EC" sz="5900" b="1" dirty="0" smtClean="0">
                <a:solidFill>
                  <a:srgbClr val="FF0000"/>
                </a:solidFill>
              </a:rPr>
              <a:t>PACTO MUNDIAL DE LAS NACIONES UNIDAS</a:t>
            </a:r>
          </a:p>
          <a:p>
            <a:endParaRPr lang="es-EC" sz="2400" dirty="0" smtClean="0"/>
          </a:p>
          <a:p>
            <a:pPr>
              <a:buNone/>
            </a:pPr>
            <a:r>
              <a:rPr lang="es-EC" sz="4400" dirty="0" smtClean="0"/>
              <a:t>1.	Promover la igualdad de género desde la dirección al más alto nivel.</a:t>
            </a:r>
          </a:p>
          <a:p>
            <a:pPr>
              <a:buNone/>
            </a:pPr>
            <a:r>
              <a:rPr lang="es-EC" sz="4400" dirty="0" smtClean="0"/>
              <a:t>2.Tratar a todos los hombres y mujeres en forma equitativa en el trabajo, respetar y defender los derechos humanos y la no discriminación.</a:t>
            </a:r>
          </a:p>
          <a:p>
            <a:pPr>
              <a:buNone/>
            </a:pPr>
            <a:r>
              <a:rPr lang="es-EC" sz="4400" dirty="0" smtClean="0"/>
              <a:t>3.	Velar por la salud, la seguridad y el bienestar de todos los trabajadores y trabajadoras.</a:t>
            </a:r>
          </a:p>
          <a:p>
            <a:pPr>
              <a:buNone/>
            </a:pPr>
            <a:r>
              <a:rPr lang="es-EC" sz="4400" dirty="0" smtClean="0"/>
              <a:t>4.	Promover la educación, la formación y el desarrollo profesional de las mujeres.</a:t>
            </a:r>
          </a:p>
          <a:p>
            <a:pPr>
              <a:buNone/>
            </a:pPr>
            <a:r>
              <a:rPr lang="es-EC" sz="4400" dirty="0" smtClean="0"/>
              <a:t>5.	Llevar a cabo prácticas de desarrollo empresarial, cadena de suministro y marketing a favor del empoderamiento de las mujeres.</a:t>
            </a:r>
          </a:p>
          <a:p>
            <a:pPr>
              <a:buNone/>
            </a:pPr>
            <a:r>
              <a:rPr lang="es-EC" sz="4400" dirty="0" smtClean="0"/>
              <a:t>6.	Promover la igualdad mediante iniciativas comunitarias y cabildeo.</a:t>
            </a:r>
          </a:p>
          <a:p>
            <a:pPr>
              <a:buNone/>
            </a:pPr>
            <a:r>
              <a:rPr lang="es-EC" sz="4400" dirty="0" smtClean="0"/>
              <a:t>7.	Evaluar  y difundir los progresos realizados a favor de la igualdad de género.</a:t>
            </a:r>
            <a:endParaRPr lang="es-EC" sz="44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28596" y="428604"/>
            <a:ext cx="6357982" cy="1344212"/>
          </a:xfrm>
        </p:spPr>
        <p:txBody>
          <a:bodyPr>
            <a:normAutofit/>
          </a:bodyPr>
          <a:lstStyle/>
          <a:p>
            <a:pPr algn="ctr"/>
            <a:r>
              <a:rPr lang="es-ES" sz="2800" b="1" dirty="0" smtClean="0"/>
              <a:t>FEDERACIÓN BPW ECUADOR</a:t>
            </a:r>
            <a:br>
              <a:rPr lang="es-ES" sz="2800" b="1" dirty="0" smtClean="0"/>
            </a:br>
            <a:endParaRPr lang="es-MX" sz="2800" dirty="0"/>
          </a:p>
        </p:txBody>
      </p:sp>
      <p:sp>
        <p:nvSpPr>
          <p:cNvPr id="7" name="3 Marcador de pie de página"/>
          <p:cNvSpPr>
            <a:spLocks noGrp="1"/>
          </p:cNvSpPr>
          <p:nvPr>
            <p:ph type="ftr" sz="quarter" idx="11"/>
          </p:nvPr>
        </p:nvSpPr>
        <p:spPr>
          <a:xfrm>
            <a:off x="1142976" y="6675437"/>
            <a:ext cx="7072313" cy="365125"/>
          </a:xfrm>
        </p:spPr>
        <p:txBody>
          <a:bodyPr/>
          <a:lstStyle/>
          <a:p>
            <a:pPr algn="ctr"/>
            <a:endParaRPr lang="es-MX" sz="1100" dirty="0" smtClean="0">
              <a:latin typeface="Times New Roman" pitchFamily="18" charset="0"/>
              <a:cs typeface="Times New Roman" pitchFamily="18" charset="0"/>
            </a:endParaRPr>
          </a:p>
          <a:p>
            <a:pPr algn="ctr"/>
            <a:r>
              <a:rPr lang="es-ES" sz="1100" dirty="0" smtClean="0">
                <a:latin typeface="Times New Roman" pitchFamily="18" charset="0"/>
                <a:cs typeface="Times New Roman" pitchFamily="18" charset="0"/>
              </a:rPr>
              <a:t>MUJERES EMPODERADAS LIDERANDO NEGOCIOS”</a:t>
            </a:r>
            <a:endParaRPr lang="es-MX" sz="1100" dirty="0" smtClean="0">
              <a:latin typeface="Times New Roman" pitchFamily="18" charset="0"/>
              <a:cs typeface="Times New Roman" pitchFamily="18" charset="0"/>
            </a:endParaRPr>
          </a:p>
          <a:p>
            <a:endParaRPr lang="es-MX" dirty="0" smtClean="0"/>
          </a:p>
          <a:p>
            <a:endParaRPr lang="es-MX" dirty="0"/>
          </a:p>
        </p:txBody>
      </p:sp>
      <p:pic>
        <p:nvPicPr>
          <p:cNvPr id="6" name="5 Imagen"/>
          <p:cNvPicPr/>
          <p:nvPr/>
        </p:nvPicPr>
        <p:blipFill>
          <a:blip r:embed="rId2" cstate="print"/>
          <a:srcRect l="30508" t="47714" r="56891" b="39895"/>
          <a:stretch>
            <a:fillRect/>
          </a:stretch>
        </p:blipFill>
        <p:spPr bwMode="auto">
          <a:xfrm>
            <a:off x="6732240" y="0"/>
            <a:ext cx="2448272" cy="1628800"/>
          </a:xfrm>
          <a:prstGeom prst="rect">
            <a:avLst/>
          </a:prstGeom>
          <a:noFill/>
          <a:ln w="9525">
            <a:noFill/>
            <a:miter lim="800000"/>
            <a:headEnd/>
            <a:tailEnd/>
          </a:ln>
        </p:spPr>
      </p:pic>
      <p:sp>
        <p:nvSpPr>
          <p:cNvPr id="9" name="8 Marcador de contenido"/>
          <p:cNvSpPr>
            <a:spLocks noGrp="1"/>
          </p:cNvSpPr>
          <p:nvPr>
            <p:ph idx="1"/>
          </p:nvPr>
        </p:nvSpPr>
        <p:spPr>
          <a:xfrm>
            <a:off x="0" y="1700808"/>
            <a:ext cx="9144000" cy="4176464"/>
          </a:xfrm>
        </p:spPr>
        <p:txBody>
          <a:bodyPr>
            <a:normAutofit/>
          </a:bodyPr>
          <a:lstStyle/>
          <a:p>
            <a:pPr algn="ctr">
              <a:buNone/>
            </a:pPr>
            <a:endParaRPr lang="es-EC" sz="2500" b="1" dirty="0" smtClean="0">
              <a:solidFill>
                <a:schemeClr val="tx2"/>
              </a:solidFill>
              <a:latin typeface="+mj-lt"/>
              <a:ea typeface="+mj-ea"/>
              <a:cs typeface="+mj-cs"/>
            </a:endParaRPr>
          </a:p>
          <a:p>
            <a:pPr algn="ctr">
              <a:buNone/>
            </a:pPr>
            <a:endParaRPr lang="es-EC" sz="2500" b="1" dirty="0" smtClean="0">
              <a:solidFill>
                <a:schemeClr val="tx2"/>
              </a:solidFill>
              <a:latin typeface="+mj-lt"/>
              <a:ea typeface="+mj-ea"/>
              <a:cs typeface="+mj-cs"/>
            </a:endParaRPr>
          </a:p>
          <a:p>
            <a:pPr algn="ctr">
              <a:buNone/>
            </a:pPr>
            <a:endParaRPr lang="es-EC" sz="2500" b="1" dirty="0" smtClean="0">
              <a:solidFill>
                <a:schemeClr val="tx2"/>
              </a:solidFill>
              <a:latin typeface="+mj-lt"/>
              <a:ea typeface="+mj-ea"/>
              <a:cs typeface="+mj-cs"/>
            </a:endParaRPr>
          </a:p>
          <a:p>
            <a:pPr algn="ctr">
              <a:buNone/>
            </a:pPr>
            <a:r>
              <a:rPr lang="es-EC" sz="2500" b="1" dirty="0" smtClean="0">
                <a:solidFill>
                  <a:schemeClr val="tx2"/>
                </a:solidFill>
                <a:latin typeface="+mj-lt"/>
                <a:ea typeface="+mj-ea"/>
                <a:cs typeface="+mj-cs"/>
              </a:rPr>
              <a:t>BIEN VENIDAS A LA NUEVA ASOCIACION DE MUJERES DE NEGOCIOS Y PROFESINALES SAN RAFAEL DE LATACUNGA</a:t>
            </a:r>
          </a:p>
          <a:p>
            <a:pPr algn="ctr">
              <a:buNone/>
            </a:pPr>
            <a:endParaRPr lang="es-EC" sz="2500" b="1" dirty="0" smtClean="0">
              <a:solidFill>
                <a:schemeClr val="tx2"/>
              </a:solidFill>
              <a:latin typeface="+mj-lt"/>
              <a:ea typeface="+mj-ea"/>
              <a:cs typeface="+mj-cs"/>
            </a:endParaRPr>
          </a:p>
          <a:p>
            <a:pPr algn="ctr">
              <a:buNone/>
            </a:pPr>
            <a:endParaRPr lang="es-EC" sz="2500" b="1" dirty="0" smtClean="0">
              <a:solidFill>
                <a:schemeClr val="tx2"/>
              </a:solidFill>
              <a:latin typeface="+mj-lt"/>
              <a:ea typeface="+mj-ea"/>
              <a:cs typeface="+mj-cs"/>
            </a:endParaRPr>
          </a:p>
          <a:p>
            <a:pPr algn="ctr">
              <a:buNone/>
            </a:pPr>
            <a:endParaRPr lang="es-EC" sz="2500" b="1" dirty="0" smtClean="0">
              <a:solidFill>
                <a:schemeClr val="tx2"/>
              </a:solidFill>
              <a:latin typeface="+mj-lt"/>
              <a:ea typeface="+mj-ea"/>
              <a:cs typeface="+mj-cs"/>
            </a:endParaRPr>
          </a:p>
          <a:p>
            <a:pPr algn="ctr">
              <a:buNone/>
            </a:pPr>
            <a:endParaRPr lang="es-EC" sz="2500" b="1" dirty="0" smtClean="0">
              <a:solidFill>
                <a:schemeClr val="tx2"/>
              </a:solidFill>
              <a:latin typeface="+mj-lt"/>
              <a:ea typeface="+mj-ea"/>
              <a:cs typeface="+mj-cs"/>
            </a:endParaRPr>
          </a:p>
          <a:p>
            <a:pPr algn="ctr">
              <a:buNone/>
            </a:pPr>
            <a:endParaRPr lang="es-EC" sz="2500" b="1" dirty="0" smtClean="0">
              <a:solidFill>
                <a:schemeClr val="tx2"/>
              </a:solidFill>
              <a:latin typeface="+mj-lt"/>
              <a:ea typeface="+mj-ea"/>
              <a:cs typeface="+mj-cs"/>
            </a:endParaRPr>
          </a:p>
          <a:p>
            <a:pPr algn="ctr">
              <a:buNone/>
            </a:pPr>
            <a:endParaRPr lang="es-EC" sz="2500" b="1" dirty="0" smtClean="0">
              <a:solidFill>
                <a:schemeClr val="tx2"/>
              </a:solidFill>
              <a:latin typeface="+mj-lt"/>
              <a:ea typeface="+mj-ea"/>
              <a:cs typeface="+mj-cs"/>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ujo">
  <a:themeElements>
    <a:clrScheme name="Personalizado 5">
      <a:dk1>
        <a:sysClr val="windowText" lastClr="000000"/>
      </a:dk1>
      <a:lt1>
        <a:srgbClr val="FCF4C6"/>
      </a:lt1>
      <a:dk2>
        <a:srgbClr val="3B3B3B"/>
      </a:dk2>
      <a:lt2>
        <a:srgbClr val="D4D2D0"/>
      </a:lt2>
      <a:accent1>
        <a:srgbClr val="A19D99"/>
      </a:accent1>
      <a:accent2>
        <a:srgbClr val="F6DE55"/>
      </a:accent2>
      <a:accent3>
        <a:srgbClr val="998307"/>
      </a:accent3>
      <a:accent4>
        <a:srgbClr val="3B3B3B"/>
      </a:accent4>
      <a:accent5>
        <a:srgbClr val="2C2C2C"/>
      </a:accent5>
      <a:accent6>
        <a:srgbClr val="7E848D"/>
      </a:accent6>
      <a:hlink>
        <a:srgbClr val="00C8C3"/>
      </a:hlink>
      <a:folHlink>
        <a:srgbClr val="A116E0"/>
      </a:folHlink>
    </a:clrScheme>
    <a:fontScheme name="Flujo">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ujo">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281</TotalTime>
  <Words>247</Words>
  <Application>Microsoft Office PowerPoint</Application>
  <PresentationFormat>Presentación en pantalla (4:3)</PresentationFormat>
  <Paragraphs>97</Paragraphs>
  <Slides>6</Slides>
  <Notes>1</Notes>
  <HiddenSlides>0</HiddenSlides>
  <MMClips>0</MMClips>
  <ScaleCrop>false</ScaleCrop>
  <HeadingPairs>
    <vt:vector size="4" baseType="variant">
      <vt:variant>
        <vt:lpstr>Tema</vt:lpstr>
      </vt:variant>
      <vt:variant>
        <vt:i4>1</vt:i4>
      </vt:variant>
      <vt:variant>
        <vt:lpstr>Títulos de diapositiva</vt:lpstr>
      </vt:variant>
      <vt:variant>
        <vt:i4>6</vt:i4>
      </vt:variant>
    </vt:vector>
  </HeadingPairs>
  <TitlesOfParts>
    <vt:vector size="7" baseType="lpstr">
      <vt:lpstr>Flujo</vt:lpstr>
      <vt:lpstr>   FEDERACION ECUATORIANA DE MUJERES DE NEGOCIOS Y PROFESIONALES – BPW ECUADOR</vt:lpstr>
      <vt:lpstr>PAÍSES  AFILIADOS DE AMÉRICA LATINA</vt:lpstr>
      <vt:lpstr> FEDERACIONES Y CLUBES  AFILIADOS</vt:lpstr>
      <vt:lpstr>PRINCIPIOS PARA EL EMPODERAMIENTO DE LAS MUJERES</vt:lpstr>
      <vt:lpstr>PRINCIPIOS PARA EL EMPODERAMIENTO DE LAS MUJERES</vt:lpstr>
      <vt:lpstr>FEDERACIÓN BPW ECUADOR </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BPW Ecuador Taller de planificación de actividades</dc:title>
  <dc:creator>Dolores Otáñez  de Gachet</dc:creator>
  <dc:description>Sábado 6 de septiembre de 2014.</dc:description>
  <cp:lastModifiedBy>User</cp:lastModifiedBy>
  <cp:revision>8</cp:revision>
  <dcterms:created xsi:type="dcterms:W3CDTF">2013-11-03T02:19:37Z</dcterms:created>
  <dcterms:modified xsi:type="dcterms:W3CDTF">2014-11-22T13:56:35Z</dcterms:modified>
</cp:coreProperties>
</file>